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1"/>
  </p:sldMasterIdLst>
  <p:notesMasterIdLst>
    <p:notesMasterId r:id="rId66"/>
  </p:notesMasterIdLst>
  <p:sldIdLst>
    <p:sldId id="260" r:id="rId2"/>
    <p:sldId id="261" r:id="rId3"/>
    <p:sldId id="334" r:id="rId4"/>
    <p:sldId id="335" r:id="rId5"/>
    <p:sldId id="336" r:id="rId6"/>
    <p:sldId id="337" r:id="rId7"/>
    <p:sldId id="338" r:id="rId8"/>
    <p:sldId id="339" r:id="rId9"/>
    <p:sldId id="340" r:id="rId10"/>
    <p:sldId id="341" r:id="rId11"/>
    <p:sldId id="342" r:id="rId12"/>
    <p:sldId id="343" r:id="rId13"/>
    <p:sldId id="278" r:id="rId14"/>
    <p:sldId id="294" r:id="rId15"/>
    <p:sldId id="266" r:id="rId16"/>
    <p:sldId id="279" r:id="rId17"/>
    <p:sldId id="282" r:id="rId18"/>
    <p:sldId id="345" r:id="rId19"/>
    <p:sldId id="283" r:id="rId20"/>
    <p:sldId id="344" r:id="rId21"/>
    <p:sldId id="291" r:id="rId22"/>
    <p:sldId id="333" r:id="rId23"/>
    <p:sldId id="285" r:id="rId24"/>
    <p:sldId id="287" r:id="rId25"/>
    <p:sldId id="289" r:id="rId26"/>
    <p:sldId id="288" r:id="rId27"/>
    <p:sldId id="290" r:id="rId28"/>
    <p:sldId id="346" r:id="rId29"/>
    <p:sldId id="347" r:id="rId30"/>
    <p:sldId id="292" r:id="rId31"/>
    <p:sldId id="296" r:id="rId32"/>
    <p:sldId id="297" r:id="rId33"/>
    <p:sldId id="298" r:id="rId34"/>
    <p:sldId id="332" r:id="rId35"/>
    <p:sldId id="299" r:id="rId36"/>
    <p:sldId id="305" r:id="rId37"/>
    <p:sldId id="306" r:id="rId38"/>
    <p:sldId id="300" r:id="rId39"/>
    <p:sldId id="307" r:id="rId40"/>
    <p:sldId id="301" r:id="rId41"/>
    <p:sldId id="308" r:id="rId42"/>
    <p:sldId id="309" r:id="rId43"/>
    <p:sldId id="302" r:id="rId44"/>
    <p:sldId id="310" r:id="rId45"/>
    <p:sldId id="311" r:id="rId46"/>
    <p:sldId id="303" r:id="rId47"/>
    <p:sldId id="312" r:id="rId48"/>
    <p:sldId id="304" r:id="rId49"/>
    <p:sldId id="313" r:id="rId50"/>
    <p:sldId id="323" r:id="rId51"/>
    <p:sldId id="315" r:id="rId52"/>
    <p:sldId id="318" r:id="rId53"/>
    <p:sldId id="316" r:id="rId54"/>
    <p:sldId id="320" r:id="rId55"/>
    <p:sldId id="321" r:id="rId56"/>
    <p:sldId id="322" r:id="rId57"/>
    <p:sldId id="324" r:id="rId58"/>
    <p:sldId id="325" r:id="rId59"/>
    <p:sldId id="326" r:id="rId60"/>
    <p:sldId id="327" r:id="rId61"/>
    <p:sldId id="328" r:id="rId62"/>
    <p:sldId id="329" r:id="rId63"/>
    <p:sldId id="331" r:id="rId64"/>
    <p:sldId id="330"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ndy.Tribuzio" initials="C" lastIdx="7" clrIdx="0">
    <p:extLst>
      <p:ext uri="{19B8F6BF-5375-455C-9EA6-DF929625EA0E}">
        <p15:presenceInfo xmlns:p15="http://schemas.microsoft.com/office/powerpoint/2012/main" userId="Cindy.Tribuzi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2A0D1"/>
    <a:srgbClr val="F0A2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72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image" Target="../media/image53.png"/></Relationships>
</file>

<file path=ppt/diagrams/_rels/data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_rels/data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 Id="rId6" Type="http://schemas.openxmlformats.org/officeDocument/2006/relationships/image" Target="../media/image91.png"/><Relationship Id="rId5" Type="http://schemas.openxmlformats.org/officeDocument/2006/relationships/image" Target="../media/image86.png"/><Relationship Id="rId4" Type="http://schemas.openxmlformats.org/officeDocument/2006/relationships/image" Target="../media/image8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image" Target="../media/image5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image" Target="../media/image5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 Id="rId6" Type="http://schemas.openxmlformats.org/officeDocument/2006/relationships/image" Target="../media/image91.png"/><Relationship Id="rId5" Type="http://schemas.openxmlformats.org/officeDocument/2006/relationships/image" Target="../media/image86.png"/><Relationship Id="rId4" Type="http://schemas.openxmlformats.org/officeDocument/2006/relationships/image" Target="../media/image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46763F-2A19-4F48-ADAF-9FE926C4B092}" type="doc">
      <dgm:prSet loTypeId="urn:microsoft.com/office/officeart/2005/8/layout/hList2" loCatId="list" qsTypeId="urn:microsoft.com/office/officeart/2005/8/quickstyle/simple5" qsCatId="simple" csTypeId="urn:microsoft.com/office/officeart/2005/8/colors/accent1_2" csCatId="accent1" phldr="1"/>
      <dgm:spPr/>
      <dgm:t>
        <a:bodyPr/>
        <a:lstStyle/>
        <a:p>
          <a:endParaRPr lang="en-US"/>
        </a:p>
      </dgm:t>
    </dgm:pt>
    <dgm:pt modelId="{944CF869-F272-4691-8CB5-EBCB77CAC788}">
      <dgm:prSet phldrT="[Text]" custT="1"/>
      <dgm:spPr/>
      <dgm:t>
        <a:bodyPr/>
        <a:lstStyle/>
        <a:p>
          <a:r>
            <a:rPr lang="en-US" sz="2700" dirty="0" smtClean="0">
              <a:latin typeface="Arial" panose="020B0604020202020204" pitchFamily="34" charset="0"/>
              <a:cs typeface="Arial" panose="020B0604020202020204" pitchFamily="34" charset="0"/>
            </a:rPr>
            <a:t>Data</a:t>
          </a:r>
          <a:endParaRPr lang="en-US" sz="2700" dirty="0">
            <a:latin typeface="Arial" panose="020B0604020202020204" pitchFamily="34" charset="0"/>
            <a:cs typeface="Arial" panose="020B0604020202020204" pitchFamily="34" charset="0"/>
          </a:endParaRPr>
        </a:p>
      </dgm:t>
    </dgm:pt>
    <dgm:pt modelId="{E4F50210-9493-4273-B9EA-10857EA9DAB0}" type="par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BC0725D2-AE99-4D75-AE64-FD89AEE8F642}" type="sibTrans" cxnId="{DB29B06B-8988-4C4F-BDEC-3B56240B0C93}">
      <dgm:prSet/>
      <dgm:spPr/>
      <dgm:t>
        <a:bodyPr/>
        <a:lstStyle/>
        <a:p>
          <a:endParaRPr lang="en-US" sz="2700">
            <a:latin typeface="Arial" panose="020B0604020202020204" pitchFamily="34" charset="0"/>
            <a:cs typeface="Arial" panose="020B0604020202020204" pitchFamily="34" charset="0"/>
          </a:endParaRPr>
        </a:p>
      </dgm:t>
    </dgm:pt>
    <dgm:pt modelId="{EE8926B1-1EB0-4778-BE46-05D993BF81B2}">
      <dgm:prSet phldrT="[Text]" custT="1"/>
      <dgm:spPr/>
      <dgm:t>
        <a:bodyPr/>
        <a:lstStyle/>
        <a:p>
          <a:r>
            <a:rPr lang="en-US" sz="2700" dirty="0" smtClean="0">
              <a:latin typeface="Arial" panose="020B0604020202020204" pitchFamily="34" charset="0"/>
              <a:cs typeface="Arial" panose="020B0604020202020204" pitchFamily="34" charset="0"/>
            </a:rPr>
            <a:t>Fishery</a:t>
          </a:r>
          <a:endParaRPr lang="en-US" sz="2700" dirty="0">
            <a:latin typeface="Arial" panose="020B0604020202020204" pitchFamily="34" charset="0"/>
            <a:cs typeface="Arial" panose="020B0604020202020204" pitchFamily="34" charset="0"/>
          </a:endParaRPr>
        </a:p>
      </dgm:t>
    </dgm:pt>
    <dgm:pt modelId="{AB37208A-AD5D-41F1-B10A-B76D086F00AA}" type="par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2E0628BC-A5FE-4755-B741-24ADC4A5466D}" type="sibTrans" cxnId="{B63ED955-F528-4A73-8499-C216D4D2D179}">
      <dgm:prSet/>
      <dgm:spPr/>
      <dgm:t>
        <a:bodyPr/>
        <a:lstStyle/>
        <a:p>
          <a:endParaRPr lang="en-US" sz="2700">
            <a:latin typeface="Arial" panose="020B0604020202020204" pitchFamily="34" charset="0"/>
            <a:cs typeface="Arial" panose="020B0604020202020204" pitchFamily="34" charset="0"/>
          </a:endParaRPr>
        </a:p>
      </dgm:t>
    </dgm:pt>
    <dgm:pt modelId="{79112F8E-43D1-4505-A51A-4BD25ADF544C}">
      <dgm:prSet phldrT="[Text]" custT="1"/>
      <dgm:spPr/>
      <dgm:t>
        <a:bodyPr/>
        <a:lstStyle/>
        <a:p>
          <a:r>
            <a:rPr lang="en-US" sz="2700" dirty="0" smtClean="0">
              <a:latin typeface="Arial" panose="020B0604020202020204" pitchFamily="34" charset="0"/>
              <a:cs typeface="Arial" panose="020B0604020202020204" pitchFamily="34" charset="0"/>
            </a:rPr>
            <a:t>Results</a:t>
          </a:r>
          <a:endParaRPr lang="en-US" sz="2700" dirty="0">
            <a:latin typeface="Arial" panose="020B0604020202020204" pitchFamily="34" charset="0"/>
            <a:cs typeface="Arial" panose="020B0604020202020204" pitchFamily="34" charset="0"/>
          </a:endParaRPr>
        </a:p>
      </dgm:t>
    </dgm:pt>
    <dgm:pt modelId="{FB05943B-30DC-44ED-B9BC-EFF1582F9E26}" type="par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AFD47681-CB8A-46DA-9847-2BC1AB76C85B}" type="sibTrans" cxnId="{8E2225F7-D5A4-4418-B1E6-FE3AE4ED4498}">
      <dgm:prSet/>
      <dgm:spPr/>
      <dgm:t>
        <a:bodyPr/>
        <a:lstStyle/>
        <a:p>
          <a:endParaRPr lang="en-US" sz="2700">
            <a:latin typeface="Arial" panose="020B0604020202020204" pitchFamily="34" charset="0"/>
            <a:cs typeface="Arial" panose="020B0604020202020204" pitchFamily="34" charset="0"/>
          </a:endParaRPr>
        </a:p>
      </dgm:t>
    </dgm:pt>
    <dgm:pt modelId="{462BB5A7-CE9E-4421-BC95-D9FC6A5538BF}">
      <dgm:prSet phldrT="[Text]" custT="1"/>
      <dgm:spPr/>
      <dgm:t>
        <a:bodyPr/>
        <a:lstStyle/>
        <a:p>
          <a:r>
            <a:rPr lang="en-US" sz="2700" dirty="0" smtClean="0">
              <a:latin typeface="Arial" panose="020B0604020202020204" pitchFamily="34" charset="0"/>
              <a:cs typeface="Arial" panose="020B0604020202020204" pitchFamily="34" charset="0"/>
            </a:rPr>
            <a:t>Model fits</a:t>
          </a:r>
          <a:endParaRPr lang="en-US" sz="2700" dirty="0">
            <a:latin typeface="Arial" panose="020B0604020202020204" pitchFamily="34" charset="0"/>
            <a:cs typeface="Arial" panose="020B0604020202020204" pitchFamily="34" charset="0"/>
          </a:endParaRPr>
        </a:p>
      </dgm:t>
    </dgm:pt>
    <dgm:pt modelId="{AEE3EFFA-9655-4FB5-A4FA-C2F99067565C}" type="par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98602CBE-E996-4311-9FA8-D84A6133B8E1}" type="sibTrans" cxnId="{7062A9E9-2CC1-435D-9B5C-45319C51BE79}">
      <dgm:prSet/>
      <dgm:spPr/>
      <dgm:t>
        <a:bodyPr/>
        <a:lstStyle/>
        <a:p>
          <a:endParaRPr lang="en-US" sz="2700">
            <a:latin typeface="Arial" panose="020B0604020202020204" pitchFamily="34" charset="0"/>
            <a:cs typeface="Arial" panose="020B0604020202020204" pitchFamily="34" charset="0"/>
          </a:endParaRPr>
        </a:p>
      </dgm:t>
    </dgm:pt>
    <dgm:pt modelId="{EC4F1487-F278-4106-8D16-5B3B01AEA1DA}">
      <dgm:prSet phldrT="[Text]" custT="1"/>
      <dgm:spPr/>
      <dgm:t>
        <a:bodyPr/>
        <a:lstStyle/>
        <a:p>
          <a:r>
            <a:rPr lang="en-US" sz="2700" dirty="0" err="1" smtClean="0">
              <a:latin typeface="Arial" panose="020B0604020202020204" pitchFamily="34" charset="0"/>
              <a:cs typeface="Arial" panose="020B0604020202020204" pitchFamily="34" charset="0"/>
            </a:rPr>
            <a:t>Params</a:t>
          </a:r>
          <a:endParaRPr lang="en-US" sz="2700" dirty="0">
            <a:latin typeface="Arial" panose="020B0604020202020204" pitchFamily="34" charset="0"/>
            <a:cs typeface="Arial" panose="020B0604020202020204" pitchFamily="34" charset="0"/>
          </a:endParaRPr>
        </a:p>
      </dgm:t>
    </dgm:pt>
    <dgm:pt modelId="{998BBFD0-5FCF-42E8-B824-3E05E24BF59D}" type="par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EFE77BB7-65F6-4C29-9321-9EA900A923C5}" type="sibTrans" cxnId="{6061328F-55F1-42C7-B189-F8EC52FCC18E}">
      <dgm:prSet/>
      <dgm:spPr/>
      <dgm:t>
        <a:bodyPr/>
        <a:lstStyle/>
        <a:p>
          <a:endParaRPr lang="en-US" sz="2700">
            <a:latin typeface="Arial" panose="020B0604020202020204" pitchFamily="34" charset="0"/>
            <a:cs typeface="Arial" panose="020B0604020202020204" pitchFamily="34" charset="0"/>
          </a:endParaRPr>
        </a:p>
      </dgm:t>
    </dgm:pt>
    <dgm:pt modelId="{35088D4F-5666-4E16-84A2-73759F8E6D6D}">
      <dgm:prSet phldrT="[Text]" custT="1"/>
      <dgm:spPr/>
      <dgm:t>
        <a:bodyPr/>
        <a:lstStyle/>
        <a:p>
          <a:r>
            <a:rPr lang="en-US" sz="2700" dirty="0" smtClean="0">
              <a:latin typeface="Arial" panose="020B0604020202020204" pitchFamily="34" charset="0"/>
              <a:cs typeface="Arial" panose="020B0604020202020204" pitchFamily="34" charset="0"/>
            </a:rPr>
            <a:t>Recommendations</a:t>
          </a:r>
          <a:endParaRPr lang="en-US" sz="2700" dirty="0">
            <a:latin typeface="Arial" panose="020B0604020202020204" pitchFamily="34" charset="0"/>
            <a:cs typeface="Arial" panose="020B0604020202020204" pitchFamily="34" charset="0"/>
          </a:endParaRPr>
        </a:p>
      </dgm:t>
    </dgm:pt>
    <dgm:pt modelId="{8FF7BA31-0594-4BBD-8679-336A8BD862F4}" type="par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07269C06-7E33-41E1-830B-E43CB29F78EE}" type="sibTrans" cxnId="{3E21565C-6266-455E-B0C0-3E7B9766DEDF}">
      <dgm:prSet/>
      <dgm:spPr/>
      <dgm:t>
        <a:bodyPr/>
        <a:lstStyle/>
        <a:p>
          <a:endParaRPr lang="en-US" sz="2700">
            <a:latin typeface="Arial" panose="020B0604020202020204" pitchFamily="34" charset="0"/>
            <a:cs typeface="Arial" panose="020B0604020202020204" pitchFamily="34" charset="0"/>
          </a:endParaRPr>
        </a:p>
      </dgm:t>
    </dgm:pt>
    <dgm:pt modelId="{91CFD06E-BE6F-4102-A8FD-607B58BFB3FC}">
      <dgm:prSet phldrT="[Text]" custT="1"/>
      <dgm:spPr/>
      <dgm:t>
        <a:bodyPr/>
        <a:lstStyle/>
        <a:p>
          <a:r>
            <a:rPr lang="en-US" sz="2700" dirty="0" smtClean="0">
              <a:latin typeface="Arial" panose="020B0604020202020204" pitchFamily="34" charset="0"/>
              <a:cs typeface="Arial" panose="020B0604020202020204" pitchFamily="34" charset="0"/>
            </a:rPr>
            <a:t>Risk table</a:t>
          </a:r>
          <a:endParaRPr lang="en-US" sz="2700" dirty="0">
            <a:latin typeface="Arial" panose="020B0604020202020204" pitchFamily="34" charset="0"/>
            <a:cs typeface="Arial" panose="020B0604020202020204" pitchFamily="34" charset="0"/>
          </a:endParaRPr>
        </a:p>
      </dgm:t>
    </dgm:pt>
    <dgm:pt modelId="{75073C6D-469C-468F-A7E9-AD8C0C5C9553}" type="par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6024C996-2546-4FFF-AFC3-A45879B2D8EA}" type="sibTrans" cxnId="{29EA4656-E7A5-46D1-8E79-7E1B2B6DAD5D}">
      <dgm:prSet/>
      <dgm:spPr/>
      <dgm:t>
        <a:bodyPr/>
        <a:lstStyle/>
        <a:p>
          <a:endParaRPr lang="en-US" sz="2700">
            <a:latin typeface="Arial" panose="020B0604020202020204" pitchFamily="34" charset="0"/>
            <a:cs typeface="Arial" panose="020B0604020202020204" pitchFamily="34" charset="0"/>
          </a:endParaRPr>
        </a:p>
      </dgm:t>
    </dgm:pt>
    <dgm:pt modelId="{0CE8E31D-7EAD-45A3-AD1B-1377065E298E}">
      <dgm:prSet phldrT="[Text]" custT="1"/>
      <dgm:spPr/>
      <dgm:t>
        <a:bodyPr/>
        <a:lstStyle/>
        <a:p>
          <a:r>
            <a:rPr lang="en-US" sz="2700" dirty="0" smtClean="0">
              <a:latin typeface="Arial" panose="020B0604020202020204" pitchFamily="34" charset="0"/>
              <a:cs typeface="Arial" panose="020B0604020202020204" pitchFamily="34" charset="0"/>
            </a:rPr>
            <a:t>ABC/OFL</a:t>
          </a:r>
          <a:endParaRPr lang="en-US" sz="2700" dirty="0">
            <a:latin typeface="Arial" panose="020B0604020202020204" pitchFamily="34" charset="0"/>
            <a:cs typeface="Arial" panose="020B0604020202020204" pitchFamily="34" charset="0"/>
          </a:endParaRPr>
        </a:p>
      </dgm:t>
    </dgm:pt>
    <dgm:pt modelId="{A04A28BD-F335-4987-AF68-CEE27688E224}" type="par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6BA0A0AA-DFD3-435C-940F-C3A4B4188852}" type="sibTrans" cxnId="{BD2819D9-5DCF-4DE8-98BD-BEDD67B3AFA6}">
      <dgm:prSet/>
      <dgm:spPr/>
      <dgm:t>
        <a:bodyPr/>
        <a:lstStyle/>
        <a:p>
          <a:endParaRPr lang="en-US" sz="2700">
            <a:latin typeface="Arial" panose="020B0604020202020204" pitchFamily="34" charset="0"/>
            <a:cs typeface="Arial" panose="020B0604020202020204" pitchFamily="34" charset="0"/>
          </a:endParaRPr>
        </a:p>
      </dgm:t>
    </dgm:pt>
    <dgm:pt modelId="{0D8B739E-26E4-43EE-AF73-9A1747A89AA5}">
      <dgm:prSet phldrT="[Text]" custT="1"/>
      <dgm:spPr/>
      <dgm:t>
        <a:bodyPr/>
        <a:lstStyle/>
        <a:p>
          <a:r>
            <a:rPr lang="en-US" sz="2700" dirty="0" smtClean="0">
              <a:latin typeface="Arial" panose="020B0604020202020204" pitchFamily="34" charset="0"/>
              <a:cs typeface="Arial" panose="020B0604020202020204" pitchFamily="34" charset="0"/>
            </a:rPr>
            <a:t>Surveys</a:t>
          </a:r>
          <a:endParaRPr lang="en-US" sz="2700" dirty="0">
            <a:latin typeface="Arial" panose="020B0604020202020204" pitchFamily="34" charset="0"/>
            <a:cs typeface="Arial" panose="020B0604020202020204" pitchFamily="34" charset="0"/>
          </a:endParaRPr>
        </a:p>
      </dgm:t>
    </dgm:pt>
    <dgm:pt modelId="{F95613AF-1D6D-4830-9FEC-23F26BBC3035}" type="par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201AB44-9E85-4731-B1D4-AF65EA3C064C}" type="sibTrans" cxnId="{94693EA3-C72F-47C1-9DD6-88A9C5F7B675}">
      <dgm:prSet/>
      <dgm:spPr/>
      <dgm:t>
        <a:bodyPr/>
        <a:lstStyle/>
        <a:p>
          <a:endParaRPr lang="en-US" sz="2700">
            <a:latin typeface="Arial" panose="020B0604020202020204" pitchFamily="34" charset="0"/>
            <a:cs typeface="Arial" panose="020B0604020202020204" pitchFamily="34" charset="0"/>
          </a:endParaRPr>
        </a:p>
      </dgm:t>
    </dgm:pt>
    <dgm:pt modelId="{390EA186-A2FE-4795-851C-65853FF500AB}">
      <dgm:prSet phldrT="[Text]" custT="1"/>
      <dgm:spPr/>
      <dgm:t>
        <a:bodyPr/>
        <a:lstStyle/>
        <a:p>
          <a:r>
            <a:rPr lang="en-US" sz="2700" dirty="0" smtClean="0">
              <a:latin typeface="Arial" panose="020B0604020202020204" pitchFamily="34" charset="0"/>
              <a:cs typeface="Arial" panose="020B0604020202020204" pitchFamily="34" charset="0"/>
            </a:rPr>
            <a:t>Other</a:t>
          </a:r>
          <a:endParaRPr lang="en-US" sz="2700" dirty="0">
            <a:latin typeface="Arial" panose="020B0604020202020204" pitchFamily="34" charset="0"/>
            <a:cs typeface="Arial" panose="020B0604020202020204" pitchFamily="34" charset="0"/>
          </a:endParaRPr>
        </a:p>
      </dgm:t>
    </dgm:pt>
    <dgm:pt modelId="{CA11BADA-D683-4563-BB87-65F2F3D90373}" type="par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ECD7A5E2-4376-4605-AD65-1062E0C2C19B}" type="sibTrans" cxnId="{43A28544-88A7-48AA-852F-0B2DF68756FB}">
      <dgm:prSet/>
      <dgm:spPr/>
      <dgm:t>
        <a:bodyPr/>
        <a:lstStyle/>
        <a:p>
          <a:endParaRPr lang="en-US" sz="2700">
            <a:latin typeface="Arial" panose="020B0604020202020204" pitchFamily="34" charset="0"/>
            <a:cs typeface="Arial" panose="020B0604020202020204" pitchFamily="34" charset="0"/>
          </a:endParaRPr>
        </a:p>
      </dgm:t>
    </dgm:pt>
    <dgm:pt modelId="{339C7215-FC9C-4A58-BA6E-3A4A36FB2A54}">
      <dgm:prSet phldrT="[Text]" custT="1"/>
      <dgm:spPr/>
      <dgm:t>
        <a:bodyPr/>
        <a:lstStyle/>
        <a:p>
          <a:r>
            <a:rPr lang="en-US" sz="2700" dirty="0" smtClean="0">
              <a:latin typeface="Arial" panose="020B0604020202020204" pitchFamily="34" charset="0"/>
              <a:cs typeface="Arial" panose="020B0604020202020204" pitchFamily="34" charset="0"/>
            </a:rPr>
            <a:t>Derived quantities</a:t>
          </a:r>
          <a:endParaRPr lang="en-US" sz="2700" dirty="0">
            <a:latin typeface="Arial" panose="020B0604020202020204" pitchFamily="34" charset="0"/>
            <a:cs typeface="Arial" panose="020B0604020202020204" pitchFamily="34" charset="0"/>
          </a:endParaRPr>
        </a:p>
      </dgm:t>
    </dgm:pt>
    <dgm:pt modelId="{08CE25B0-9B74-4331-9DD1-FEC42CE0909F}" type="par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FFFBA690-40C8-4318-A718-E0DA201E8F5F}" type="sibTrans" cxnId="{D70DB952-5CD3-411B-9AF0-259069AF552F}">
      <dgm:prSet/>
      <dgm:spPr/>
      <dgm:t>
        <a:bodyPr/>
        <a:lstStyle/>
        <a:p>
          <a:endParaRPr lang="en-US" sz="2700">
            <a:latin typeface="Arial" panose="020B0604020202020204" pitchFamily="34" charset="0"/>
            <a:cs typeface="Arial" panose="020B0604020202020204" pitchFamily="34" charset="0"/>
          </a:endParaRPr>
        </a:p>
      </dgm:t>
    </dgm:pt>
    <dgm:pt modelId="{DB824BD0-FAC1-4120-BD64-45627692176E}" type="pres">
      <dgm:prSet presAssocID="{8646763F-2A19-4F48-ADAF-9FE926C4B092}" presName="linearFlow" presStyleCnt="0">
        <dgm:presLayoutVars>
          <dgm:dir/>
          <dgm:animLvl val="lvl"/>
          <dgm:resizeHandles/>
        </dgm:presLayoutVars>
      </dgm:prSet>
      <dgm:spPr/>
      <dgm:t>
        <a:bodyPr/>
        <a:lstStyle/>
        <a:p>
          <a:endParaRPr lang="en-US"/>
        </a:p>
      </dgm:t>
    </dgm:pt>
    <dgm:pt modelId="{23CAB27D-3DC4-4651-81D4-F7DB7A7AEDD4}" type="pres">
      <dgm:prSet presAssocID="{944CF869-F272-4691-8CB5-EBCB77CAC788}" presName="compositeNode" presStyleCnt="0">
        <dgm:presLayoutVars>
          <dgm:bulletEnabled val="1"/>
        </dgm:presLayoutVars>
      </dgm:prSet>
      <dgm:spPr/>
    </dgm:pt>
    <dgm:pt modelId="{B83C52E9-E85F-458D-8E37-7955D934FCBC}" type="pres">
      <dgm:prSet presAssocID="{944CF869-F272-4691-8CB5-EBCB77CAC788}" presName="image" presStyleLbl="fgImgPlace1" presStyleIdx="0" presStyleCnt="3"/>
      <dgm:spPr>
        <a:blipFill>
          <a:blip xmlns:r="http://schemas.openxmlformats.org/officeDocument/2006/relationships" r:embed="rId1"/>
          <a:srcRect/>
          <a:stretch>
            <a:fillRect l="-21000" r="-21000"/>
          </a:stretch>
        </a:blipFill>
      </dgm:spPr>
    </dgm:pt>
    <dgm:pt modelId="{CECCF2BB-769F-4813-AE37-C38BC937FC4E}" type="pres">
      <dgm:prSet presAssocID="{944CF869-F272-4691-8CB5-EBCB77CAC788}" presName="childNode" presStyleLbl="node1" presStyleIdx="0" presStyleCnt="3">
        <dgm:presLayoutVars>
          <dgm:bulletEnabled val="1"/>
        </dgm:presLayoutVars>
      </dgm:prSet>
      <dgm:spPr/>
      <dgm:t>
        <a:bodyPr/>
        <a:lstStyle/>
        <a:p>
          <a:endParaRPr lang="en-US"/>
        </a:p>
      </dgm:t>
    </dgm:pt>
    <dgm:pt modelId="{26C7B439-076F-497C-8E3F-17459A6467DC}" type="pres">
      <dgm:prSet presAssocID="{944CF869-F272-4691-8CB5-EBCB77CAC788}" presName="parentNode" presStyleLbl="revTx" presStyleIdx="0" presStyleCnt="3">
        <dgm:presLayoutVars>
          <dgm:chMax val="0"/>
          <dgm:bulletEnabled val="1"/>
        </dgm:presLayoutVars>
      </dgm:prSet>
      <dgm:spPr/>
      <dgm:t>
        <a:bodyPr/>
        <a:lstStyle/>
        <a:p>
          <a:endParaRPr lang="en-US"/>
        </a:p>
      </dgm:t>
    </dgm:pt>
    <dgm:pt modelId="{F73AD1E8-87B8-4B02-90C6-BEBDD7B3BB80}" type="pres">
      <dgm:prSet presAssocID="{BC0725D2-AE99-4D75-AE64-FD89AEE8F642}" presName="sibTrans" presStyleCnt="0"/>
      <dgm:spPr/>
    </dgm:pt>
    <dgm:pt modelId="{667218FB-6013-46DA-8D08-951D38076DAB}" type="pres">
      <dgm:prSet presAssocID="{79112F8E-43D1-4505-A51A-4BD25ADF544C}" presName="compositeNode" presStyleCnt="0">
        <dgm:presLayoutVars>
          <dgm:bulletEnabled val="1"/>
        </dgm:presLayoutVars>
      </dgm:prSet>
      <dgm:spPr/>
    </dgm:pt>
    <dgm:pt modelId="{725172C4-676D-4F0F-9279-DFC0B9AF746B}" type="pres">
      <dgm:prSet presAssocID="{79112F8E-43D1-4505-A51A-4BD25ADF544C}" presName="imag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dgm:spPr>
    </dgm:pt>
    <dgm:pt modelId="{823824CC-E259-48C2-8B5C-5E2B784C6EF1}" type="pres">
      <dgm:prSet presAssocID="{79112F8E-43D1-4505-A51A-4BD25ADF544C}" presName="childNode" presStyleLbl="node1" presStyleIdx="1" presStyleCnt="3">
        <dgm:presLayoutVars>
          <dgm:bulletEnabled val="1"/>
        </dgm:presLayoutVars>
      </dgm:prSet>
      <dgm:spPr/>
      <dgm:t>
        <a:bodyPr/>
        <a:lstStyle/>
        <a:p>
          <a:endParaRPr lang="en-US"/>
        </a:p>
      </dgm:t>
    </dgm:pt>
    <dgm:pt modelId="{4ECE81C1-D1F0-406D-B324-D3C59A099033}" type="pres">
      <dgm:prSet presAssocID="{79112F8E-43D1-4505-A51A-4BD25ADF544C}" presName="parentNode" presStyleLbl="revTx" presStyleIdx="1" presStyleCnt="3">
        <dgm:presLayoutVars>
          <dgm:chMax val="0"/>
          <dgm:bulletEnabled val="1"/>
        </dgm:presLayoutVars>
      </dgm:prSet>
      <dgm:spPr/>
      <dgm:t>
        <a:bodyPr/>
        <a:lstStyle/>
        <a:p>
          <a:endParaRPr lang="en-US"/>
        </a:p>
      </dgm:t>
    </dgm:pt>
    <dgm:pt modelId="{D64C8E88-A645-4BDE-A05C-7541E827EDE0}" type="pres">
      <dgm:prSet presAssocID="{AFD47681-CB8A-46DA-9847-2BC1AB76C85B}" presName="sibTrans" presStyleCnt="0"/>
      <dgm:spPr/>
    </dgm:pt>
    <dgm:pt modelId="{7E26F360-15B7-495B-BD9E-904AD8244B6C}" type="pres">
      <dgm:prSet presAssocID="{35088D4F-5666-4E16-84A2-73759F8E6D6D}" presName="compositeNode" presStyleCnt="0">
        <dgm:presLayoutVars>
          <dgm:bulletEnabled val="1"/>
        </dgm:presLayoutVars>
      </dgm:prSet>
      <dgm:spPr/>
    </dgm:pt>
    <dgm:pt modelId="{A7264E6A-06B9-41C0-9CC7-DA40F23ED9E0}" type="pres">
      <dgm:prSet presAssocID="{35088D4F-5666-4E16-84A2-73759F8E6D6D}"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5BC1B43C-33E5-42D4-BB69-46EDB6CD0C07}" type="pres">
      <dgm:prSet presAssocID="{35088D4F-5666-4E16-84A2-73759F8E6D6D}" presName="childNode" presStyleLbl="node1" presStyleIdx="2" presStyleCnt="3">
        <dgm:presLayoutVars>
          <dgm:bulletEnabled val="1"/>
        </dgm:presLayoutVars>
      </dgm:prSet>
      <dgm:spPr/>
      <dgm:t>
        <a:bodyPr/>
        <a:lstStyle/>
        <a:p>
          <a:endParaRPr lang="en-US"/>
        </a:p>
      </dgm:t>
    </dgm:pt>
    <dgm:pt modelId="{DBEAA14A-E395-4797-9AFA-C75AB73A9A50}" type="pres">
      <dgm:prSet presAssocID="{35088D4F-5666-4E16-84A2-73759F8E6D6D}" presName="parentNode" presStyleLbl="revTx" presStyleIdx="2" presStyleCnt="3">
        <dgm:presLayoutVars>
          <dgm:chMax val="0"/>
          <dgm:bulletEnabled val="1"/>
        </dgm:presLayoutVars>
      </dgm:prSet>
      <dgm:spPr/>
      <dgm:t>
        <a:bodyPr/>
        <a:lstStyle/>
        <a:p>
          <a:endParaRPr lang="en-US"/>
        </a:p>
      </dgm:t>
    </dgm:pt>
  </dgm:ptLst>
  <dgm:cxnLst>
    <dgm:cxn modelId="{43A28544-88A7-48AA-852F-0B2DF68756FB}" srcId="{944CF869-F272-4691-8CB5-EBCB77CAC788}" destId="{390EA186-A2FE-4795-851C-65853FF500AB}" srcOrd="2" destOrd="0" parTransId="{CA11BADA-D683-4563-BB87-65F2F3D90373}" sibTransId="{ECD7A5E2-4376-4605-AD65-1062E0C2C19B}"/>
    <dgm:cxn modelId="{BB1502FF-6B14-4309-9F68-080C7CDBABA1}" type="presOf" srcId="{35088D4F-5666-4E16-84A2-73759F8E6D6D}" destId="{DBEAA14A-E395-4797-9AFA-C75AB73A9A50}" srcOrd="0" destOrd="0" presId="urn:microsoft.com/office/officeart/2005/8/layout/hList2"/>
    <dgm:cxn modelId="{594BE9C0-F795-4CB9-BFCC-B3A9D45CE074}" type="presOf" srcId="{390EA186-A2FE-4795-851C-65853FF500AB}" destId="{CECCF2BB-769F-4813-AE37-C38BC937FC4E}" srcOrd="0" destOrd="2" presId="urn:microsoft.com/office/officeart/2005/8/layout/hList2"/>
    <dgm:cxn modelId="{94693EA3-C72F-47C1-9DD6-88A9C5F7B675}" srcId="{944CF869-F272-4691-8CB5-EBCB77CAC788}" destId="{0D8B739E-26E4-43EE-AF73-9A1747A89AA5}" srcOrd="1" destOrd="0" parTransId="{F95613AF-1D6D-4830-9FEC-23F26BBC3035}" sibTransId="{3201AB44-9E85-4731-B1D4-AF65EA3C064C}"/>
    <dgm:cxn modelId="{6061328F-55F1-42C7-B189-F8EC52FCC18E}" srcId="{79112F8E-43D1-4505-A51A-4BD25ADF544C}" destId="{EC4F1487-F278-4106-8D16-5B3B01AEA1DA}" srcOrd="1" destOrd="0" parTransId="{998BBFD0-5FCF-42E8-B824-3E05E24BF59D}" sibTransId="{EFE77BB7-65F6-4C29-9321-9EA900A923C5}"/>
    <dgm:cxn modelId="{E2077FEC-8C7F-46F4-AACB-E576C0E3071A}" type="presOf" srcId="{0CE8E31D-7EAD-45A3-AD1B-1377065E298E}" destId="{5BC1B43C-33E5-42D4-BB69-46EDB6CD0C07}" srcOrd="0" destOrd="1" presId="urn:microsoft.com/office/officeart/2005/8/layout/hList2"/>
    <dgm:cxn modelId="{106E6DDA-9947-44F4-8C52-F36C81C275E3}" type="presOf" srcId="{79112F8E-43D1-4505-A51A-4BD25ADF544C}" destId="{4ECE81C1-D1F0-406D-B324-D3C59A099033}" srcOrd="0" destOrd="0" presId="urn:microsoft.com/office/officeart/2005/8/layout/hList2"/>
    <dgm:cxn modelId="{72F2F567-04AA-4AD0-9304-E412A91808C3}" type="presOf" srcId="{EC4F1487-F278-4106-8D16-5B3B01AEA1DA}" destId="{823824CC-E259-48C2-8B5C-5E2B784C6EF1}" srcOrd="0" destOrd="1" presId="urn:microsoft.com/office/officeart/2005/8/layout/hList2"/>
    <dgm:cxn modelId="{DB29B06B-8988-4C4F-BDEC-3B56240B0C93}" srcId="{8646763F-2A19-4F48-ADAF-9FE926C4B092}" destId="{944CF869-F272-4691-8CB5-EBCB77CAC788}" srcOrd="0" destOrd="0" parTransId="{E4F50210-9493-4273-B9EA-10857EA9DAB0}" sibTransId="{BC0725D2-AE99-4D75-AE64-FD89AEE8F642}"/>
    <dgm:cxn modelId="{1A70702C-951F-4683-96EF-081F684D8446}" type="presOf" srcId="{0D8B739E-26E4-43EE-AF73-9A1747A89AA5}" destId="{CECCF2BB-769F-4813-AE37-C38BC937FC4E}" srcOrd="0" destOrd="1" presId="urn:microsoft.com/office/officeart/2005/8/layout/hList2"/>
    <dgm:cxn modelId="{4868AF61-A890-4EEA-8311-6002A6652594}" type="presOf" srcId="{339C7215-FC9C-4A58-BA6E-3A4A36FB2A54}" destId="{823824CC-E259-48C2-8B5C-5E2B784C6EF1}" srcOrd="0" destOrd="2" presId="urn:microsoft.com/office/officeart/2005/8/layout/hList2"/>
    <dgm:cxn modelId="{BD2819D9-5DCF-4DE8-98BD-BEDD67B3AFA6}" srcId="{35088D4F-5666-4E16-84A2-73759F8E6D6D}" destId="{0CE8E31D-7EAD-45A3-AD1B-1377065E298E}" srcOrd="1" destOrd="0" parTransId="{A04A28BD-F335-4987-AF68-CEE27688E224}" sibTransId="{6BA0A0AA-DFD3-435C-940F-C3A4B4188852}"/>
    <dgm:cxn modelId="{D70DB952-5CD3-411B-9AF0-259069AF552F}" srcId="{79112F8E-43D1-4505-A51A-4BD25ADF544C}" destId="{339C7215-FC9C-4A58-BA6E-3A4A36FB2A54}" srcOrd="2" destOrd="0" parTransId="{08CE25B0-9B74-4331-9DD1-FEC42CE0909F}" sibTransId="{FFFBA690-40C8-4318-A718-E0DA201E8F5F}"/>
    <dgm:cxn modelId="{28F8CABC-A276-41B3-B949-1100829E7EA9}" type="presOf" srcId="{EE8926B1-1EB0-4778-BE46-05D993BF81B2}" destId="{CECCF2BB-769F-4813-AE37-C38BC937FC4E}" srcOrd="0" destOrd="0" presId="urn:microsoft.com/office/officeart/2005/8/layout/hList2"/>
    <dgm:cxn modelId="{D6C05BA5-067F-41A9-A128-7F8A3E935B35}" type="presOf" srcId="{8646763F-2A19-4F48-ADAF-9FE926C4B092}" destId="{DB824BD0-FAC1-4120-BD64-45627692176E}" srcOrd="0" destOrd="0" presId="urn:microsoft.com/office/officeart/2005/8/layout/hList2"/>
    <dgm:cxn modelId="{3E21565C-6266-455E-B0C0-3E7B9766DEDF}" srcId="{8646763F-2A19-4F48-ADAF-9FE926C4B092}" destId="{35088D4F-5666-4E16-84A2-73759F8E6D6D}" srcOrd="2" destOrd="0" parTransId="{8FF7BA31-0594-4BBD-8679-336A8BD862F4}" sibTransId="{07269C06-7E33-41E1-830B-E43CB29F78EE}"/>
    <dgm:cxn modelId="{8E2225F7-D5A4-4418-B1E6-FE3AE4ED4498}" srcId="{8646763F-2A19-4F48-ADAF-9FE926C4B092}" destId="{79112F8E-43D1-4505-A51A-4BD25ADF544C}" srcOrd="1" destOrd="0" parTransId="{FB05943B-30DC-44ED-B9BC-EFF1582F9E26}" sibTransId="{AFD47681-CB8A-46DA-9847-2BC1AB76C85B}"/>
    <dgm:cxn modelId="{B63ED955-F528-4A73-8499-C216D4D2D179}" srcId="{944CF869-F272-4691-8CB5-EBCB77CAC788}" destId="{EE8926B1-1EB0-4778-BE46-05D993BF81B2}" srcOrd="0" destOrd="0" parTransId="{AB37208A-AD5D-41F1-B10A-B76D086F00AA}" sibTransId="{2E0628BC-A5FE-4755-B741-24ADC4A5466D}"/>
    <dgm:cxn modelId="{FBA8D272-57EC-46A7-96A5-61A946B21D88}" type="presOf" srcId="{91CFD06E-BE6F-4102-A8FD-607B58BFB3FC}" destId="{5BC1B43C-33E5-42D4-BB69-46EDB6CD0C07}" srcOrd="0" destOrd="0" presId="urn:microsoft.com/office/officeart/2005/8/layout/hList2"/>
    <dgm:cxn modelId="{7062A9E9-2CC1-435D-9B5C-45319C51BE79}" srcId="{79112F8E-43D1-4505-A51A-4BD25ADF544C}" destId="{462BB5A7-CE9E-4421-BC95-D9FC6A5538BF}" srcOrd="0" destOrd="0" parTransId="{AEE3EFFA-9655-4FB5-A4FA-C2F99067565C}" sibTransId="{98602CBE-E996-4311-9FA8-D84A6133B8E1}"/>
    <dgm:cxn modelId="{89AC2B65-EE97-4728-BB17-D6FD11751117}" type="presOf" srcId="{462BB5A7-CE9E-4421-BC95-D9FC6A5538BF}" destId="{823824CC-E259-48C2-8B5C-5E2B784C6EF1}" srcOrd="0" destOrd="0" presId="urn:microsoft.com/office/officeart/2005/8/layout/hList2"/>
    <dgm:cxn modelId="{29EA4656-E7A5-46D1-8E79-7E1B2B6DAD5D}" srcId="{35088D4F-5666-4E16-84A2-73759F8E6D6D}" destId="{91CFD06E-BE6F-4102-A8FD-607B58BFB3FC}" srcOrd="0" destOrd="0" parTransId="{75073C6D-469C-468F-A7E9-AD8C0C5C9553}" sibTransId="{6024C996-2546-4FFF-AFC3-A45879B2D8EA}"/>
    <dgm:cxn modelId="{B3E9CB2A-D236-4BDA-B55E-7B06E8B7A5D5}" type="presOf" srcId="{944CF869-F272-4691-8CB5-EBCB77CAC788}" destId="{26C7B439-076F-497C-8E3F-17459A6467DC}" srcOrd="0" destOrd="0" presId="urn:microsoft.com/office/officeart/2005/8/layout/hList2"/>
    <dgm:cxn modelId="{565BA809-CE0D-46F5-9DF3-114E381111A0}" type="presParOf" srcId="{DB824BD0-FAC1-4120-BD64-45627692176E}" destId="{23CAB27D-3DC4-4651-81D4-F7DB7A7AEDD4}" srcOrd="0" destOrd="0" presId="urn:microsoft.com/office/officeart/2005/8/layout/hList2"/>
    <dgm:cxn modelId="{1D7E1591-A3BB-49A1-9C0A-389E9CC79240}" type="presParOf" srcId="{23CAB27D-3DC4-4651-81D4-F7DB7A7AEDD4}" destId="{B83C52E9-E85F-458D-8E37-7955D934FCBC}" srcOrd="0" destOrd="0" presId="urn:microsoft.com/office/officeart/2005/8/layout/hList2"/>
    <dgm:cxn modelId="{39710D57-D0FB-4F2B-A69D-B24C0B6E1ED8}" type="presParOf" srcId="{23CAB27D-3DC4-4651-81D4-F7DB7A7AEDD4}" destId="{CECCF2BB-769F-4813-AE37-C38BC937FC4E}" srcOrd="1" destOrd="0" presId="urn:microsoft.com/office/officeart/2005/8/layout/hList2"/>
    <dgm:cxn modelId="{728AC623-180F-4999-8C30-98CAB3B92015}" type="presParOf" srcId="{23CAB27D-3DC4-4651-81D4-F7DB7A7AEDD4}" destId="{26C7B439-076F-497C-8E3F-17459A6467DC}" srcOrd="2" destOrd="0" presId="urn:microsoft.com/office/officeart/2005/8/layout/hList2"/>
    <dgm:cxn modelId="{B9382A36-4F1B-4F4A-A25F-4266D794108C}" type="presParOf" srcId="{DB824BD0-FAC1-4120-BD64-45627692176E}" destId="{F73AD1E8-87B8-4B02-90C6-BEBDD7B3BB80}" srcOrd="1" destOrd="0" presId="urn:microsoft.com/office/officeart/2005/8/layout/hList2"/>
    <dgm:cxn modelId="{A0B5BC56-C542-4125-8C70-C5489162D304}" type="presParOf" srcId="{DB824BD0-FAC1-4120-BD64-45627692176E}" destId="{667218FB-6013-46DA-8D08-951D38076DAB}" srcOrd="2" destOrd="0" presId="urn:microsoft.com/office/officeart/2005/8/layout/hList2"/>
    <dgm:cxn modelId="{BDA6CAA3-5E48-40F4-9EAA-16713D0C5026}" type="presParOf" srcId="{667218FB-6013-46DA-8D08-951D38076DAB}" destId="{725172C4-676D-4F0F-9279-DFC0B9AF746B}" srcOrd="0" destOrd="0" presId="urn:microsoft.com/office/officeart/2005/8/layout/hList2"/>
    <dgm:cxn modelId="{7BCE6165-5A06-4563-9B62-F4CC2C908ADB}" type="presParOf" srcId="{667218FB-6013-46DA-8D08-951D38076DAB}" destId="{823824CC-E259-48C2-8B5C-5E2B784C6EF1}" srcOrd="1" destOrd="0" presId="urn:microsoft.com/office/officeart/2005/8/layout/hList2"/>
    <dgm:cxn modelId="{5CBB60D4-3CA6-4300-9ADF-BCB3A2B79988}" type="presParOf" srcId="{667218FB-6013-46DA-8D08-951D38076DAB}" destId="{4ECE81C1-D1F0-406D-B324-D3C59A099033}" srcOrd="2" destOrd="0" presId="urn:microsoft.com/office/officeart/2005/8/layout/hList2"/>
    <dgm:cxn modelId="{1559BA97-0F04-4A8F-8B77-5C3F54E1B32E}" type="presParOf" srcId="{DB824BD0-FAC1-4120-BD64-45627692176E}" destId="{D64C8E88-A645-4BDE-A05C-7541E827EDE0}" srcOrd="3" destOrd="0" presId="urn:microsoft.com/office/officeart/2005/8/layout/hList2"/>
    <dgm:cxn modelId="{D86A26C5-3529-4728-B49E-8102106EA65F}" type="presParOf" srcId="{DB824BD0-FAC1-4120-BD64-45627692176E}" destId="{7E26F360-15B7-495B-BD9E-904AD8244B6C}" srcOrd="4" destOrd="0" presId="urn:microsoft.com/office/officeart/2005/8/layout/hList2"/>
    <dgm:cxn modelId="{014915D8-444C-45C9-924A-05621A8A4C97}" type="presParOf" srcId="{7E26F360-15B7-495B-BD9E-904AD8244B6C}" destId="{A7264E6A-06B9-41C0-9CC7-DA40F23ED9E0}" srcOrd="0" destOrd="0" presId="urn:microsoft.com/office/officeart/2005/8/layout/hList2"/>
    <dgm:cxn modelId="{1796F1E9-1DB9-4A84-BC86-16D4D697EC69}" type="presParOf" srcId="{7E26F360-15B7-495B-BD9E-904AD8244B6C}" destId="{5BC1B43C-33E5-42D4-BB69-46EDB6CD0C07}" srcOrd="1" destOrd="0" presId="urn:microsoft.com/office/officeart/2005/8/layout/hList2"/>
    <dgm:cxn modelId="{D3815668-A8C8-42B1-88B5-4AD9175703C8}" type="presParOf" srcId="{7E26F360-15B7-495B-BD9E-904AD8244B6C}" destId="{DBEAA14A-E395-4797-9AFA-C75AB73A9A50}"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E87194-3837-434F-9AFE-56359CDA4879}"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DE8AFC94-1B26-4C69-A7E7-07DE59BF1E06}">
      <dgm:prSet phldrT="[Text]" custT="1"/>
      <dgm:spPr/>
      <dgm:t>
        <a:bodyPr/>
        <a:lstStyle/>
        <a:p>
          <a:r>
            <a:rPr lang="en-US" sz="2100" b="1" dirty="0" smtClean="0">
              <a:latin typeface="Arial" panose="020B0604020202020204" pitchFamily="34" charset="0"/>
              <a:cs typeface="Arial" panose="020B0604020202020204" pitchFamily="34" charset="0"/>
            </a:rPr>
            <a:t>Length comp trends:</a:t>
          </a:r>
          <a:endParaRPr lang="en-US" sz="2100" b="1" dirty="0">
            <a:latin typeface="Arial" panose="020B0604020202020204" pitchFamily="34" charset="0"/>
            <a:cs typeface="Arial" panose="020B0604020202020204" pitchFamily="34" charset="0"/>
          </a:endParaRPr>
        </a:p>
      </dgm:t>
    </dgm:pt>
    <dgm:pt modelId="{0D2584B0-9A15-4B2B-9786-AC6E7451600D}" type="par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80878927-5C11-4BDA-B9BB-BA55935C1761}" type="sibTrans" cxnId="{35473390-6F5A-47F5-81EF-A2D7F023E9E5}">
      <dgm:prSet/>
      <dgm:spPr/>
      <dgm:t>
        <a:bodyPr/>
        <a:lstStyle/>
        <a:p>
          <a:endParaRPr lang="en-US">
            <a:latin typeface="Arial" panose="020B0604020202020204" pitchFamily="34" charset="0"/>
            <a:cs typeface="Arial" panose="020B0604020202020204" pitchFamily="34" charset="0"/>
          </a:endParaRPr>
        </a:p>
      </dgm:t>
    </dgm:pt>
    <dgm:pt modelId="{112C3830-3514-432F-B500-9665C64E864A}">
      <dgm:prSet phldrT="[Text]" custT="1"/>
      <dgm:spPr/>
      <dgm:t>
        <a:bodyPr/>
        <a:lstStyle/>
        <a:p>
          <a:r>
            <a:rPr lang="en-US" sz="1800" dirty="0" smtClean="0">
              <a:latin typeface="Arial" panose="020B0604020202020204" pitchFamily="34" charset="0"/>
              <a:cs typeface="Arial" panose="020B0604020202020204" pitchFamily="34" charset="0"/>
            </a:rPr>
            <a:t>No red flags, other than Pot fleet underrepresented</a:t>
          </a:r>
          <a:endParaRPr lang="en-US" sz="1800" dirty="0">
            <a:latin typeface="Arial" panose="020B0604020202020204" pitchFamily="34" charset="0"/>
            <a:cs typeface="Arial" panose="020B0604020202020204" pitchFamily="34" charset="0"/>
          </a:endParaRPr>
        </a:p>
      </dgm:t>
    </dgm:pt>
    <dgm:pt modelId="{E46CECAA-D1FB-4D03-872C-7F7EA5A6A09F}" type="par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AA97FAE2-CE64-4909-8768-DD549F4BD456}" type="sibTrans" cxnId="{84678CD3-14AD-4DE9-8E57-EE22E28F8690}">
      <dgm:prSet/>
      <dgm:spPr/>
      <dgm:t>
        <a:bodyPr/>
        <a:lstStyle/>
        <a:p>
          <a:endParaRPr lang="en-US">
            <a:latin typeface="Arial" panose="020B0604020202020204" pitchFamily="34" charset="0"/>
            <a:cs typeface="Arial" panose="020B0604020202020204" pitchFamily="34" charset="0"/>
          </a:endParaRPr>
        </a:p>
      </dgm:t>
    </dgm:pt>
    <dgm:pt modelId="{34AFAC63-DC5D-48C3-81F4-FBB83702A35D}">
      <dgm:prSet phldrT="[Text]"/>
      <dgm:spPr/>
      <dgm:t>
        <a:bodyPr/>
        <a:lstStyle/>
        <a:p>
          <a:r>
            <a:rPr lang="en-US" b="1" dirty="0" smtClean="0">
              <a:latin typeface="Arial" panose="020B0604020202020204" pitchFamily="34" charset="0"/>
              <a:cs typeface="Arial" panose="020B0604020202020204" pitchFamily="34" charset="0"/>
            </a:rPr>
            <a:t>Index trends:</a:t>
          </a:r>
          <a:endParaRPr lang="en-US" b="1" dirty="0">
            <a:latin typeface="Arial" panose="020B0604020202020204" pitchFamily="34" charset="0"/>
            <a:cs typeface="Arial" panose="020B0604020202020204" pitchFamily="34" charset="0"/>
          </a:endParaRPr>
        </a:p>
      </dgm:t>
    </dgm:pt>
    <dgm:pt modelId="{9E5F63A0-AF92-4B0A-97DE-27CC045D92B8}" type="par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426CC97A-7FE5-4BF0-9EFE-237BAB6FB636}" type="sibTrans" cxnId="{30704DBE-290F-4EEE-97D8-B636FED71934}">
      <dgm:prSet/>
      <dgm:spPr/>
      <dgm:t>
        <a:bodyPr/>
        <a:lstStyle/>
        <a:p>
          <a:endParaRPr lang="en-US">
            <a:latin typeface="Arial" panose="020B0604020202020204" pitchFamily="34" charset="0"/>
            <a:cs typeface="Arial" panose="020B0604020202020204" pitchFamily="34" charset="0"/>
          </a:endParaRPr>
        </a:p>
      </dgm:t>
    </dgm:pt>
    <dgm:pt modelId="{11ECE8A9-1171-47A7-A446-5B57676733A1}">
      <dgm:prSet phldrT="[Text]"/>
      <dgm:spPr/>
      <dgm:t>
        <a:bodyPr/>
        <a:lstStyle/>
        <a:p>
          <a:r>
            <a:rPr lang="en-US"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dirty="0">
            <a:latin typeface="Arial" panose="020B0604020202020204" pitchFamily="34" charset="0"/>
            <a:cs typeface="Arial" panose="020B0604020202020204" pitchFamily="34" charset="0"/>
          </a:endParaRPr>
        </a:p>
      </dgm:t>
    </dgm:pt>
    <dgm:pt modelId="{288692F5-C98B-42FD-9ACA-443CC44161B3}" type="par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BDCF9BA4-9AC1-4348-8598-DC8B8ECE5C7E}" type="sibTrans" cxnId="{502EB6FB-7B05-4F23-A17F-7535EF97EE2B}">
      <dgm:prSet/>
      <dgm:spPr/>
      <dgm:t>
        <a:bodyPr/>
        <a:lstStyle/>
        <a:p>
          <a:endParaRPr lang="en-US">
            <a:latin typeface="Arial" panose="020B0604020202020204" pitchFamily="34" charset="0"/>
            <a:cs typeface="Arial" panose="020B0604020202020204" pitchFamily="34" charset="0"/>
          </a:endParaRPr>
        </a:p>
      </dgm:t>
    </dgm:pt>
    <dgm:pt modelId="{2B40D248-E412-4F91-BC20-B51841289497}">
      <dgm:prSet phldrT="[Text]"/>
      <dgm:spPr/>
      <dgm:t>
        <a:bodyPr/>
        <a:lstStyle/>
        <a:p>
          <a:r>
            <a:rPr lang="en-US" b="1" dirty="0" smtClean="0">
              <a:latin typeface="Arial" panose="020B0604020202020204" pitchFamily="34" charset="0"/>
              <a:cs typeface="Arial" panose="020B0604020202020204" pitchFamily="34" charset="0"/>
            </a:rPr>
            <a:t>Environmental trends:</a:t>
          </a:r>
          <a:endParaRPr lang="en-US" b="1" dirty="0">
            <a:latin typeface="Arial" panose="020B0604020202020204" pitchFamily="34" charset="0"/>
            <a:cs typeface="Arial" panose="020B0604020202020204" pitchFamily="34" charset="0"/>
          </a:endParaRPr>
        </a:p>
      </dgm:t>
    </dgm:pt>
    <dgm:pt modelId="{E6D506F7-A923-4D24-A6F7-8FF114DC8F6A}" type="par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20FA95D6-B3DC-4669-94C7-29DB8FF3D077}" type="sibTrans" cxnId="{6FC5CF75-169F-4264-94E4-0CD2D9D37C68}">
      <dgm:prSet/>
      <dgm:spPr/>
      <dgm:t>
        <a:bodyPr/>
        <a:lstStyle/>
        <a:p>
          <a:endParaRPr lang="en-US">
            <a:latin typeface="Arial" panose="020B0604020202020204" pitchFamily="34" charset="0"/>
            <a:cs typeface="Arial" panose="020B0604020202020204" pitchFamily="34" charset="0"/>
          </a:endParaRPr>
        </a:p>
      </dgm:t>
    </dgm:pt>
    <dgm:pt modelId="{0DED7F8F-4AD7-4A0A-B23F-EFCC87C3CF72}">
      <dgm:prSet phldrT="[Text]" custT="1"/>
      <dgm:spPr/>
      <dgm:t>
        <a:bodyPr/>
        <a:lstStyle/>
        <a:p>
          <a:r>
            <a:rPr lang="en-US" sz="1800" dirty="0" smtClean="0">
              <a:latin typeface="Arial" panose="020B0604020202020204" pitchFamily="34" charset="0"/>
              <a:cs typeface="Arial" panose="020B0604020202020204" pitchFamily="34" charset="0"/>
            </a:rPr>
            <a:t>Younger year classes do show up in trawl survey</a:t>
          </a:r>
          <a:endParaRPr lang="en-US" sz="1800" dirty="0">
            <a:latin typeface="Arial" panose="020B0604020202020204" pitchFamily="34" charset="0"/>
            <a:cs typeface="Arial" panose="020B0604020202020204" pitchFamily="34" charset="0"/>
          </a:endParaRPr>
        </a:p>
      </dgm:t>
    </dgm:pt>
    <dgm:pt modelId="{9A379AF0-0174-4877-A5BC-699983F1FB71}" type="parTrans" cxnId="{64719CCD-E928-44D4-AB85-9B5E60E25349}">
      <dgm:prSet/>
      <dgm:spPr/>
      <dgm:t>
        <a:bodyPr/>
        <a:lstStyle/>
        <a:p>
          <a:endParaRPr lang="en-US"/>
        </a:p>
      </dgm:t>
    </dgm:pt>
    <dgm:pt modelId="{EFFE4BC8-51E9-4AA8-8062-C1CB15AE78F9}" type="sibTrans" cxnId="{64719CCD-E928-44D4-AB85-9B5E60E25349}">
      <dgm:prSet/>
      <dgm:spPr/>
      <dgm:t>
        <a:bodyPr/>
        <a:lstStyle/>
        <a:p>
          <a:endParaRPr lang="en-US"/>
        </a:p>
      </dgm:t>
    </dgm:pt>
    <dgm:pt modelId="{C5E70FA8-3492-4FBB-82B0-77FC3BD54EE8}">
      <dgm:prSet/>
      <dgm:spPr/>
      <dgm:t>
        <a:bodyPr/>
        <a:lstStyle/>
        <a:p>
          <a:r>
            <a:rPr lang="en-US" b="0" dirty="0" smtClean="0">
              <a:latin typeface="Arial" panose="020B0604020202020204" pitchFamily="34" charset="0"/>
              <a:cs typeface="Arial" panose="020B0604020202020204" pitchFamily="34" charset="0"/>
            </a:rPr>
            <a:t>2023 average year, no red flags</a:t>
          </a:r>
          <a:endParaRPr lang="en-US" b="0" dirty="0">
            <a:latin typeface="Arial" panose="020B0604020202020204" pitchFamily="34" charset="0"/>
            <a:cs typeface="Arial" panose="020B0604020202020204" pitchFamily="34" charset="0"/>
          </a:endParaRPr>
        </a:p>
      </dgm:t>
    </dgm:pt>
    <dgm:pt modelId="{D3901DBB-5E86-452D-8605-B318BCA67424}" type="parTrans" cxnId="{C352B2DE-6E96-44FC-9D8A-1CDE6465A8AF}">
      <dgm:prSet/>
      <dgm:spPr/>
      <dgm:t>
        <a:bodyPr/>
        <a:lstStyle/>
        <a:p>
          <a:endParaRPr lang="en-US"/>
        </a:p>
      </dgm:t>
    </dgm:pt>
    <dgm:pt modelId="{D09185DD-0856-4CBE-B5DA-901809B8B245}" type="sibTrans" cxnId="{C352B2DE-6E96-44FC-9D8A-1CDE6465A8AF}">
      <dgm:prSet/>
      <dgm:spPr/>
      <dgm:t>
        <a:bodyPr/>
        <a:lstStyle/>
        <a:p>
          <a:endParaRPr lang="en-US"/>
        </a:p>
      </dgm:t>
    </dgm:pt>
    <dgm:pt modelId="{FC742ECB-0371-46F7-9B8D-218217A43F6F}" type="pres">
      <dgm:prSet presAssocID="{F1E87194-3837-434F-9AFE-56359CDA4879}" presName="Name0" presStyleCnt="0">
        <dgm:presLayoutVars>
          <dgm:chMax val="7"/>
          <dgm:chPref val="7"/>
          <dgm:dir/>
        </dgm:presLayoutVars>
      </dgm:prSet>
      <dgm:spPr/>
      <dgm:t>
        <a:bodyPr/>
        <a:lstStyle/>
        <a:p>
          <a:endParaRPr lang="en-US"/>
        </a:p>
      </dgm:t>
    </dgm:pt>
    <dgm:pt modelId="{6723958E-53AD-4CBE-82A9-654D22D5D1EA}" type="pres">
      <dgm:prSet presAssocID="{F1E87194-3837-434F-9AFE-56359CDA4879}" presName="Name1" presStyleCnt="0"/>
      <dgm:spPr/>
    </dgm:pt>
    <dgm:pt modelId="{8C98AFFC-D1E7-468B-9AB2-FB9001047821}" type="pres">
      <dgm:prSet presAssocID="{F1E87194-3837-434F-9AFE-56359CDA4879}" presName="cycle" presStyleCnt="0"/>
      <dgm:spPr/>
    </dgm:pt>
    <dgm:pt modelId="{DC5E3566-475C-47A5-85B5-BF03F3E4FA03}" type="pres">
      <dgm:prSet presAssocID="{F1E87194-3837-434F-9AFE-56359CDA4879}" presName="srcNode" presStyleLbl="node1" presStyleIdx="0" presStyleCnt="3"/>
      <dgm:spPr/>
    </dgm:pt>
    <dgm:pt modelId="{914B07AB-55AA-4887-A58E-8C3E7DA0C5DE}" type="pres">
      <dgm:prSet presAssocID="{F1E87194-3837-434F-9AFE-56359CDA4879}" presName="conn" presStyleLbl="parChTrans1D2" presStyleIdx="0" presStyleCnt="1"/>
      <dgm:spPr/>
      <dgm:t>
        <a:bodyPr/>
        <a:lstStyle/>
        <a:p>
          <a:endParaRPr lang="en-US"/>
        </a:p>
      </dgm:t>
    </dgm:pt>
    <dgm:pt modelId="{2727201C-365A-4013-AA69-60DACC090369}" type="pres">
      <dgm:prSet presAssocID="{F1E87194-3837-434F-9AFE-56359CDA4879}" presName="extraNode" presStyleLbl="node1" presStyleIdx="0" presStyleCnt="3"/>
      <dgm:spPr/>
    </dgm:pt>
    <dgm:pt modelId="{C0E37086-FE67-49E7-BD75-2B5C61F33821}" type="pres">
      <dgm:prSet presAssocID="{F1E87194-3837-434F-9AFE-56359CDA4879}" presName="dstNode" presStyleLbl="node1" presStyleIdx="0" presStyleCnt="3"/>
      <dgm:spPr/>
    </dgm:pt>
    <dgm:pt modelId="{3DAEB86A-FECC-4AB0-8BC0-275133231311}" type="pres">
      <dgm:prSet presAssocID="{DE8AFC94-1B26-4C69-A7E7-07DE59BF1E06}" presName="text_1" presStyleLbl="node1" presStyleIdx="0" presStyleCnt="3">
        <dgm:presLayoutVars>
          <dgm:bulletEnabled val="1"/>
        </dgm:presLayoutVars>
      </dgm:prSet>
      <dgm:spPr/>
      <dgm:t>
        <a:bodyPr/>
        <a:lstStyle/>
        <a:p>
          <a:endParaRPr lang="en-US"/>
        </a:p>
      </dgm:t>
    </dgm:pt>
    <dgm:pt modelId="{295DA18B-4D93-4F1B-B754-5EFDF518DFEF}" type="pres">
      <dgm:prSet presAssocID="{DE8AFC94-1B26-4C69-A7E7-07DE59BF1E06}" presName="accent_1" presStyleCnt="0"/>
      <dgm:spPr/>
    </dgm:pt>
    <dgm:pt modelId="{0AE72DF8-D6E4-4395-8D93-AB0480CF5960}" type="pres">
      <dgm:prSet presAssocID="{DE8AFC94-1B26-4C69-A7E7-07DE59BF1E06}" presName="accentRepeatNode" presStyleLbl="solidFgAcc1" presStyleIdx="0" presStyleCnt="3"/>
      <dgm:spPr>
        <a:blipFill dpi="0" rotWithShape="0">
          <a:blip xmlns:r="http://schemas.openxmlformats.org/officeDocument/2006/relationships" r:embed="rId1"/>
          <a:srcRect/>
          <a:stretch>
            <a:fillRect/>
          </a:stretch>
        </a:blipFill>
      </dgm:spPr>
    </dgm:pt>
    <dgm:pt modelId="{AD771F76-BC58-4407-BAA1-2BB3592625A8}" type="pres">
      <dgm:prSet presAssocID="{34AFAC63-DC5D-48C3-81F4-FBB83702A35D}" presName="text_2" presStyleLbl="node1" presStyleIdx="1" presStyleCnt="3" custScaleY="111765">
        <dgm:presLayoutVars>
          <dgm:bulletEnabled val="1"/>
        </dgm:presLayoutVars>
      </dgm:prSet>
      <dgm:spPr/>
      <dgm:t>
        <a:bodyPr/>
        <a:lstStyle/>
        <a:p>
          <a:endParaRPr lang="en-US"/>
        </a:p>
      </dgm:t>
    </dgm:pt>
    <dgm:pt modelId="{CD918CFB-D981-453A-9706-3F21B0E6C878}" type="pres">
      <dgm:prSet presAssocID="{34AFAC63-DC5D-48C3-81F4-FBB83702A35D}" presName="accent_2" presStyleCnt="0"/>
      <dgm:spPr/>
    </dgm:pt>
    <dgm:pt modelId="{155D516D-EF2E-49C4-9A26-34EA3307D6AE}" type="pres">
      <dgm:prSet presAssocID="{34AFAC63-DC5D-48C3-81F4-FBB83702A35D}" presName="accentRepeatNode" presStyleLbl="solidFgAcc1" presStyleIdx="1" presStyleCnt="3"/>
      <dgm:spPr>
        <a:blipFill dpi="0" rotWithShape="0">
          <a:blip xmlns:r="http://schemas.openxmlformats.org/officeDocument/2006/relationships" r:embed="rId2"/>
          <a:srcRect/>
          <a:stretch>
            <a:fillRect l="-5000" r="-1000"/>
          </a:stretch>
        </a:blipFill>
      </dgm:spPr>
      <dgm:t>
        <a:bodyPr/>
        <a:lstStyle/>
        <a:p>
          <a:endParaRPr lang="en-US"/>
        </a:p>
      </dgm:t>
    </dgm:pt>
    <dgm:pt modelId="{E53DF6C5-A650-4717-A602-3E57CC84362A}" type="pres">
      <dgm:prSet presAssocID="{2B40D248-E412-4F91-BC20-B51841289497}" presName="text_3" presStyleLbl="node1" presStyleIdx="2" presStyleCnt="3">
        <dgm:presLayoutVars>
          <dgm:bulletEnabled val="1"/>
        </dgm:presLayoutVars>
      </dgm:prSet>
      <dgm:spPr/>
      <dgm:t>
        <a:bodyPr/>
        <a:lstStyle/>
        <a:p>
          <a:endParaRPr lang="en-US"/>
        </a:p>
      </dgm:t>
    </dgm:pt>
    <dgm:pt modelId="{544C8353-EDFF-4BAB-9506-9C79BAE043E6}" type="pres">
      <dgm:prSet presAssocID="{2B40D248-E412-4F91-BC20-B51841289497}" presName="accent_3" presStyleCnt="0"/>
      <dgm:spPr/>
    </dgm:pt>
    <dgm:pt modelId="{830B8EC6-B783-4941-8B20-8162B93F7311}" type="pres">
      <dgm:prSet presAssocID="{2B40D248-E412-4F91-BC20-B51841289497}" presName="accentRepeatNode" presStyleLbl="solidFgAcc1" presStyleIdx="2" presStyleCnt="3"/>
      <dgm:spPr>
        <a:blipFill dpi="0" rotWithShape="0">
          <a:blip xmlns:r="http://schemas.openxmlformats.org/officeDocument/2006/relationships" r:embed="rId3"/>
          <a:srcRect/>
          <a:stretch>
            <a:fillRect l="-20000" t="-8000" b="-9000"/>
          </a:stretch>
        </a:blipFill>
      </dgm:spPr>
      <dgm:t>
        <a:bodyPr/>
        <a:lstStyle/>
        <a:p>
          <a:endParaRPr lang="en-US"/>
        </a:p>
      </dgm:t>
    </dgm:pt>
  </dgm:ptLst>
  <dgm:cxnLst>
    <dgm:cxn modelId="{ED4E3410-D26A-40B5-B970-8D53A2E4BAF2}" type="presOf" srcId="{34AFAC63-DC5D-48C3-81F4-FBB83702A35D}" destId="{AD771F76-BC58-4407-BAA1-2BB3592625A8}" srcOrd="0" destOrd="0" presId="urn:microsoft.com/office/officeart/2008/layout/VerticalCurvedList"/>
    <dgm:cxn modelId="{C352B2DE-6E96-44FC-9D8A-1CDE6465A8AF}" srcId="{2B40D248-E412-4F91-BC20-B51841289497}" destId="{C5E70FA8-3492-4FBB-82B0-77FC3BD54EE8}" srcOrd="0" destOrd="0" parTransId="{D3901DBB-5E86-452D-8605-B318BCA67424}" sibTransId="{D09185DD-0856-4CBE-B5DA-901809B8B245}"/>
    <dgm:cxn modelId="{34CA6ADC-0858-4B79-86F2-4E2117BA218A}" type="presOf" srcId="{F1E87194-3837-434F-9AFE-56359CDA4879}" destId="{FC742ECB-0371-46F7-9B8D-218217A43F6F}" srcOrd="0" destOrd="0" presId="urn:microsoft.com/office/officeart/2008/layout/VerticalCurvedList"/>
    <dgm:cxn modelId="{30704DBE-290F-4EEE-97D8-B636FED71934}" srcId="{F1E87194-3837-434F-9AFE-56359CDA4879}" destId="{34AFAC63-DC5D-48C3-81F4-FBB83702A35D}" srcOrd="1" destOrd="0" parTransId="{9E5F63A0-AF92-4B0A-97DE-27CC045D92B8}" sibTransId="{426CC97A-7FE5-4BF0-9EFE-237BAB6FB636}"/>
    <dgm:cxn modelId="{F577A71B-E6B1-4F6F-9B6A-26D606B86281}" type="presOf" srcId="{11ECE8A9-1171-47A7-A446-5B57676733A1}" destId="{AD771F76-BC58-4407-BAA1-2BB3592625A8}" srcOrd="0" destOrd="1" presId="urn:microsoft.com/office/officeart/2008/layout/VerticalCurvedList"/>
    <dgm:cxn modelId="{CB623BF7-1E5C-4439-92BC-9AFF6518C7DB}" type="presOf" srcId="{C5E70FA8-3492-4FBB-82B0-77FC3BD54EE8}" destId="{E53DF6C5-A650-4717-A602-3E57CC84362A}" srcOrd="0" destOrd="1" presId="urn:microsoft.com/office/officeart/2008/layout/VerticalCurvedList"/>
    <dgm:cxn modelId="{84678CD3-14AD-4DE9-8E57-EE22E28F8690}" srcId="{DE8AFC94-1B26-4C69-A7E7-07DE59BF1E06}" destId="{112C3830-3514-432F-B500-9665C64E864A}" srcOrd="0" destOrd="0" parTransId="{E46CECAA-D1FB-4D03-872C-7F7EA5A6A09F}" sibTransId="{AA97FAE2-CE64-4909-8768-DD549F4BD456}"/>
    <dgm:cxn modelId="{64719CCD-E928-44D4-AB85-9B5E60E25349}" srcId="{DE8AFC94-1B26-4C69-A7E7-07DE59BF1E06}" destId="{0DED7F8F-4AD7-4A0A-B23F-EFCC87C3CF72}" srcOrd="1" destOrd="0" parTransId="{9A379AF0-0174-4877-A5BC-699983F1FB71}" sibTransId="{EFFE4BC8-51E9-4AA8-8062-C1CB15AE78F9}"/>
    <dgm:cxn modelId="{FD273AC9-68C2-4339-84B1-3DF265A781FD}" type="presOf" srcId="{112C3830-3514-432F-B500-9665C64E864A}" destId="{3DAEB86A-FECC-4AB0-8BC0-275133231311}" srcOrd="0" destOrd="1" presId="urn:microsoft.com/office/officeart/2008/layout/VerticalCurvedList"/>
    <dgm:cxn modelId="{14D2964B-A7F1-4B7A-B1AA-070F46067271}" type="presOf" srcId="{0DED7F8F-4AD7-4A0A-B23F-EFCC87C3CF72}" destId="{3DAEB86A-FECC-4AB0-8BC0-275133231311}" srcOrd="0" destOrd="2" presId="urn:microsoft.com/office/officeart/2008/layout/VerticalCurvedList"/>
    <dgm:cxn modelId="{35473390-6F5A-47F5-81EF-A2D7F023E9E5}" srcId="{F1E87194-3837-434F-9AFE-56359CDA4879}" destId="{DE8AFC94-1B26-4C69-A7E7-07DE59BF1E06}" srcOrd="0" destOrd="0" parTransId="{0D2584B0-9A15-4B2B-9786-AC6E7451600D}" sibTransId="{80878927-5C11-4BDA-B9BB-BA55935C1761}"/>
    <dgm:cxn modelId="{F98D8689-7831-4A4F-92BB-232C61F676B1}" type="presOf" srcId="{2B40D248-E412-4F91-BC20-B51841289497}" destId="{E53DF6C5-A650-4717-A602-3E57CC84362A}" srcOrd="0" destOrd="0" presId="urn:microsoft.com/office/officeart/2008/layout/VerticalCurvedList"/>
    <dgm:cxn modelId="{502EB6FB-7B05-4F23-A17F-7535EF97EE2B}" srcId="{34AFAC63-DC5D-48C3-81F4-FBB83702A35D}" destId="{11ECE8A9-1171-47A7-A446-5B57676733A1}" srcOrd="0" destOrd="0" parTransId="{288692F5-C98B-42FD-9ACA-443CC44161B3}" sibTransId="{BDCF9BA4-9AC1-4348-8598-DC8B8ECE5C7E}"/>
    <dgm:cxn modelId="{6FC5CF75-169F-4264-94E4-0CD2D9D37C68}" srcId="{F1E87194-3837-434F-9AFE-56359CDA4879}" destId="{2B40D248-E412-4F91-BC20-B51841289497}" srcOrd="2" destOrd="0" parTransId="{E6D506F7-A923-4D24-A6F7-8FF114DC8F6A}" sibTransId="{20FA95D6-B3DC-4669-94C7-29DB8FF3D077}"/>
    <dgm:cxn modelId="{80156942-DE27-4023-9E65-E73E94A5FABD}" type="presOf" srcId="{DE8AFC94-1B26-4C69-A7E7-07DE59BF1E06}" destId="{3DAEB86A-FECC-4AB0-8BC0-275133231311}" srcOrd="0" destOrd="0" presId="urn:microsoft.com/office/officeart/2008/layout/VerticalCurvedList"/>
    <dgm:cxn modelId="{8012B5E8-68C9-40AE-A1A6-F261041A5A6F}" type="presOf" srcId="{AA97FAE2-CE64-4909-8768-DD549F4BD456}" destId="{914B07AB-55AA-4887-A58E-8C3E7DA0C5DE}" srcOrd="0" destOrd="0" presId="urn:microsoft.com/office/officeart/2008/layout/VerticalCurvedList"/>
    <dgm:cxn modelId="{CE0B17C3-9E88-4371-AAA0-530A336C5ABB}" type="presParOf" srcId="{FC742ECB-0371-46F7-9B8D-218217A43F6F}" destId="{6723958E-53AD-4CBE-82A9-654D22D5D1EA}" srcOrd="0" destOrd="0" presId="urn:microsoft.com/office/officeart/2008/layout/VerticalCurvedList"/>
    <dgm:cxn modelId="{AA549DF1-3F63-4B30-B67A-9B82254236D9}" type="presParOf" srcId="{6723958E-53AD-4CBE-82A9-654D22D5D1EA}" destId="{8C98AFFC-D1E7-468B-9AB2-FB9001047821}" srcOrd="0" destOrd="0" presId="urn:microsoft.com/office/officeart/2008/layout/VerticalCurvedList"/>
    <dgm:cxn modelId="{D9EAFE33-63D8-4C68-9B95-40ADA6BCBD6B}" type="presParOf" srcId="{8C98AFFC-D1E7-468B-9AB2-FB9001047821}" destId="{DC5E3566-475C-47A5-85B5-BF03F3E4FA03}" srcOrd="0" destOrd="0" presId="urn:microsoft.com/office/officeart/2008/layout/VerticalCurvedList"/>
    <dgm:cxn modelId="{2BF6DD43-0E8E-4BC9-B3F3-270C1166F2F8}" type="presParOf" srcId="{8C98AFFC-D1E7-468B-9AB2-FB9001047821}" destId="{914B07AB-55AA-4887-A58E-8C3E7DA0C5DE}" srcOrd="1" destOrd="0" presId="urn:microsoft.com/office/officeart/2008/layout/VerticalCurvedList"/>
    <dgm:cxn modelId="{9C9FE3FA-7218-4AAF-9C8B-8A2AC274EABD}" type="presParOf" srcId="{8C98AFFC-D1E7-468B-9AB2-FB9001047821}" destId="{2727201C-365A-4013-AA69-60DACC090369}" srcOrd="2" destOrd="0" presId="urn:microsoft.com/office/officeart/2008/layout/VerticalCurvedList"/>
    <dgm:cxn modelId="{246094EE-C20E-4A44-BE00-F2DC7FBD83F3}" type="presParOf" srcId="{8C98AFFC-D1E7-468B-9AB2-FB9001047821}" destId="{C0E37086-FE67-49E7-BD75-2B5C61F33821}" srcOrd="3" destOrd="0" presId="urn:microsoft.com/office/officeart/2008/layout/VerticalCurvedList"/>
    <dgm:cxn modelId="{A2A01414-B336-44E6-8C1A-04071B1151E8}" type="presParOf" srcId="{6723958E-53AD-4CBE-82A9-654D22D5D1EA}" destId="{3DAEB86A-FECC-4AB0-8BC0-275133231311}" srcOrd="1" destOrd="0" presId="urn:microsoft.com/office/officeart/2008/layout/VerticalCurvedList"/>
    <dgm:cxn modelId="{AC44740D-3456-4568-891A-E066BB21E4F6}" type="presParOf" srcId="{6723958E-53AD-4CBE-82A9-654D22D5D1EA}" destId="{295DA18B-4D93-4F1B-B754-5EFDF518DFEF}" srcOrd="2" destOrd="0" presId="urn:microsoft.com/office/officeart/2008/layout/VerticalCurvedList"/>
    <dgm:cxn modelId="{2163B4B9-3007-4666-9871-3A64E5471157}" type="presParOf" srcId="{295DA18B-4D93-4F1B-B754-5EFDF518DFEF}" destId="{0AE72DF8-D6E4-4395-8D93-AB0480CF5960}" srcOrd="0" destOrd="0" presId="urn:microsoft.com/office/officeart/2008/layout/VerticalCurvedList"/>
    <dgm:cxn modelId="{B5B2CA15-D6EC-44D9-93CB-636D9230F303}" type="presParOf" srcId="{6723958E-53AD-4CBE-82A9-654D22D5D1EA}" destId="{AD771F76-BC58-4407-BAA1-2BB3592625A8}" srcOrd="3" destOrd="0" presId="urn:microsoft.com/office/officeart/2008/layout/VerticalCurvedList"/>
    <dgm:cxn modelId="{7FECE20F-1423-4AA0-96E0-7199A0E0CE28}" type="presParOf" srcId="{6723958E-53AD-4CBE-82A9-654D22D5D1EA}" destId="{CD918CFB-D981-453A-9706-3F21B0E6C878}" srcOrd="4" destOrd="0" presId="urn:microsoft.com/office/officeart/2008/layout/VerticalCurvedList"/>
    <dgm:cxn modelId="{93D644FC-0F47-443F-992C-7B81CD363686}" type="presParOf" srcId="{CD918CFB-D981-453A-9706-3F21B0E6C878}" destId="{155D516D-EF2E-49C4-9A26-34EA3307D6AE}" srcOrd="0" destOrd="0" presId="urn:microsoft.com/office/officeart/2008/layout/VerticalCurvedList"/>
    <dgm:cxn modelId="{2991EE82-ED2B-4B55-823A-6D6EF74911C8}" type="presParOf" srcId="{6723958E-53AD-4CBE-82A9-654D22D5D1EA}" destId="{E53DF6C5-A650-4717-A602-3E57CC84362A}" srcOrd="5" destOrd="0" presId="urn:microsoft.com/office/officeart/2008/layout/VerticalCurvedList"/>
    <dgm:cxn modelId="{F067A422-9BDA-4DA7-9D32-CEC8BFD10ECF}" type="presParOf" srcId="{6723958E-53AD-4CBE-82A9-654D22D5D1EA}" destId="{544C8353-EDFF-4BAB-9506-9C79BAE043E6}" srcOrd="6" destOrd="0" presId="urn:microsoft.com/office/officeart/2008/layout/VerticalCurvedList"/>
    <dgm:cxn modelId="{D6BB91F2-1719-49C2-81AF-314B0D5B947D}" type="presParOf" srcId="{544C8353-EDFF-4BAB-9506-9C79BAE043E6}" destId="{830B8EC6-B783-4941-8B20-8162B93F731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518A6-25E3-4CFA-879E-1B7C0EAF5310}" type="doc">
      <dgm:prSet loTypeId="urn:microsoft.com/office/officeart/2005/8/layout/vList3" loCatId="list" qsTypeId="urn:microsoft.com/office/officeart/2005/8/quickstyle/simple5" qsCatId="simple" csTypeId="urn:microsoft.com/office/officeart/2005/8/colors/accent1_2" csCatId="accent1" phldr="1"/>
      <dgm:spPr/>
    </dgm:pt>
    <dgm:pt modelId="{A8B8A03A-7BAE-4943-8DC8-F63199C5C8D0}">
      <dgm:prSet phldrT="[Text]"/>
      <dgm:spPr/>
      <dgm:t>
        <a:bodyPr/>
        <a:lstStyle/>
        <a:p>
          <a:r>
            <a:rPr lang="en-US" dirty="0" smtClean="0"/>
            <a:t>Data fits</a:t>
          </a:r>
          <a:endParaRPr lang="en-US" dirty="0"/>
        </a:p>
      </dgm:t>
    </dgm:pt>
    <dgm:pt modelId="{8449172D-D790-4C42-AFE7-DF6FF7D844DC}" type="parTrans" cxnId="{C9C800BC-6712-49F0-9F29-544F731D4836}">
      <dgm:prSet/>
      <dgm:spPr/>
      <dgm:t>
        <a:bodyPr/>
        <a:lstStyle/>
        <a:p>
          <a:endParaRPr lang="en-US"/>
        </a:p>
      </dgm:t>
    </dgm:pt>
    <dgm:pt modelId="{7DEFE823-03AF-4E2B-9C26-6E710D1FE23B}" type="sibTrans" cxnId="{C9C800BC-6712-49F0-9F29-544F731D4836}">
      <dgm:prSet/>
      <dgm:spPr/>
      <dgm:t>
        <a:bodyPr/>
        <a:lstStyle/>
        <a:p>
          <a:endParaRPr lang="en-US"/>
        </a:p>
      </dgm:t>
    </dgm:pt>
    <dgm:pt modelId="{C301DAA1-009F-4286-BC54-AF8C2793ACD1}">
      <dgm:prSet phldrT="[Text]"/>
      <dgm:spPr/>
      <dgm:t>
        <a:bodyPr/>
        <a:lstStyle/>
        <a:p>
          <a:r>
            <a:rPr lang="en-US" dirty="0" smtClean="0"/>
            <a:t>Model estimates</a:t>
          </a:r>
          <a:endParaRPr lang="en-US" dirty="0"/>
        </a:p>
      </dgm:t>
    </dgm:pt>
    <dgm:pt modelId="{CC1C8AA7-6AC0-4CC0-A811-FC7C44FCA0A1}" type="parTrans" cxnId="{A7FABBE2-62A1-415E-9AF4-17D427056FC0}">
      <dgm:prSet/>
      <dgm:spPr/>
      <dgm:t>
        <a:bodyPr/>
        <a:lstStyle/>
        <a:p>
          <a:endParaRPr lang="en-US"/>
        </a:p>
      </dgm:t>
    </dgm:pt>
    <dgm:pt modelId="{65EE21AC-EA89-400F-9306-ECDAD308B6BC}" type="sibTrans" cxnId="{A7FABBE2-62A1-415E-9AF4-17D427056FC0}">
      <dgm:prSet/>
      <dgm:spPr/>
      <dgm:t>
        <a:bodyPr/>
        <a:lstStyle/>
        <a:p>
          <a:endParaRPr lang="en-US"/>
        </a:p>
      </dgm:t>
    </dgm:pt>
    <dgm:pt modelId="{8A6DC488-7A0E-4134-93E3-CE492E84B443}">
      <dgm:prSet phldrT="[Text]"/>
      <dgm:spPr/>
      <dgm:t>
        <a:bodyPr/>
        <a:lstStyle/>
        <a:p>
          <a:r>
            <a:rPr lang="en-US" dirty="0" smtClean="0"/>
            <a:t>Recommendations</a:t>
          </a:r>
          <a:endParaRPr lang="en-US" dirty="0"/>
        </a:p>
      </dgm:t>
    </dgm:pt>
    <dgm:pt modelId="{BB8347BA-0ADF-4838-8368-1759BE10B93E}" type="parTrans" cxnId="{BA3C557D-9860-4D56-8934-A56A9DF61E98}">
      <dgm:prSet/>
      <dgm:spPr/>
      <dgm:t>
        <a:bodyPr/>
        <a:lstStyle/>
        <a:p>
          <a:endParaRPr lang="en-US"/>
        </a:p>
      </dgm:t>
    </dgm:pt>
    <dgm:pt modelId="{63101682-4340-4D27-866F-A8D4C7DA5325}" type="sibTrans" cxnId="{BA3C557D-9860-4D56-8934-A56A9DF61E98}">
      <dgm:prSet/>
      <dgm:spPr/>
      <dgm:t>
        <a:bodyPr/>
        <a:lstStyle/>
        <a:p>
          <a:endParaRPr lang="en-US"/>
        </a:p>
      </dgm:t>
    </dgm:pt>
    <dgm:pt modelId="{956E3A89-E9D9-484F-B975-1D336724CA63}" type="pres">
      <dgm:prSet presAssocID="{71C518A6-25E3-4CFA-879E-1B7C0EAF5310}" presName="linearFlow" presStyleCnt="0">
        <dgm:presLayoutVars>
          <dgm:dir/>
          <dgm:resizeHandles val="exact"/>
        </dgm:presLayoutVars>
      </dgm:prSet>
      <dgm:spPr/>
    </dgm:pt>
    <dgm:pt modelId="{CB97C37A-9EFC-46E6-988F-7F516253AC80}" type="pres">
      <dgm:prSet presAssocID="{A8B8A03A-7BAE-4943-8DC8-F63199C5C8D0}" presName="composite" presStyleCnt="0"/>
      <dgm:spPr/>
    </dgm:pt>
    <dgm:pt modelId="{246AAF03-CA53-4C91-A22B-F5CC0034C431}" type="pres">
      <dgm:prSet presAssocID="{A8B8A03A-7BAE-4943-8DC8-F63199C5C8D0}" presName="imgShp" presStyleLbl="fgImgPlace1" presStyleIdx="0" presStyleCnt="3"/>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7B60FA9-B5BB-492C-9BFC-3332718CAA2D}" type="pres">
      <dgm:prSet presAssocID="{A8B8A03A-7BAE-4943-8DC8-F63199C5C8D0}" presName="txShp" presStyleLbl="node1" presStyleIdx="0" presStyleCnt="3">
        <dgm:presLayoutVars>
          <dgm:bulletEnabled val="1"/>
        </dgm:presLayoutVars>
      </dgm:prSet>
      <dgm:spPr/>
      <dgm:t>
        <a:bodyPr/>
        <a:lstStyle/>
        <a:p>
          <a:endParaRPr lang="en-US"/>
        </a:p>
      </dgm:t>
    </dgm:pt>
    <dgm:pt modelId="{5DCFBB98-AA61-4A54-91C8-79BE2A530B3A}" type="pres">
      <dgm:prSet presAssocID="{7DEFE823-03AF-4E2B-9C26-6E710D1FE23B}" presName="spacing" presStyleCnt="0"/>
      <dgm:spPr/>
    </dgm:pt>
    <dgm:pt modelId="{7AAA74A8-C779-46D6-B295-6866FE2FC707}" type="pres">
      <dgm:prSet presAssocID="{C301DAA1-009F-4286-BC54-AF8C2793ACD1}" presName="composite" presStyleCnt="0"/>
      <dgm:spPr/>
    </dgm:pt>
    <dgm:pt modelId="{02A86A42-BA5B-4116-9B5D-6B106BECC35B}" type="pres">
      <dgm:prSet presAssocID="{C301DAA1-009F-4286-BC54-AF8C2793ACD1}" presName="imgShp" presStyleLbl="fgImgPlace1" presStyleIdx="1" presStyleCnt="3"/>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F6962D3-4B72-42D8-803A-9A28EFECD907}" type="pres">
      <dgm:prSet presAssocID="{C301DAA1-009F-4286-BC54-AF8C2793ACD1}" presName="txShp" presStyleLbl="node1" presStyleIdx="1" presStyleCnt="3">
        <dgm:presLayoutVars>
          <dgm:bulletEnabled val="1"/>
        </dgm:presLayoutVars>
      </dgm:prSet>
      <dgm:spPr/>
      <dgm:t>
        <a:bodyPr/>
        <a:lstStyle/>
        <a:p>
          <a:endParaRPr lang="en-US"/>
        </a:p>
      </dgm:t>
    </dgm:pt>
    <dgm:pt modelId="{24764C2F-A1F4-4084-B618-1E3A3DC6348D}" type="pres">
      <dgm:prSet presAssocID="{65EE21AC-EA89-400F-9306-ECDAD308B6BC}" presName="spacing" presStyleCnt="0"/>
      <dgm:spPr/>
    </dgm:pt>
    <dgm:pt modelId="{6BEB862A-87E0-407F-AB9C-C32A935A598C}" type="pres">
      <dgm:prSet presAssocID="{8A6DC488-7A0E-4134-93E3-CE492E84B443}" presName="composite" presStyleCnt="0"/>
      <dgm:spPr/>
    </dgm:pt>
    <dgm:pt modelId="{B99405EE-7190-4381-B464-B9120128DF74}" type="pres">
      <dgm:prSet presAssocID="{8A6DC488-7A0E-4134-93E3-CE492E84B443}" presName="imgShp"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88A36171-8515-4154-9B03-994E7FCFFABA}" type="pres">
      <dgm:prSet presAssocID="{8A6DC488-7A0E-4134-93E3-CE492E84B443}" presName="txShp" presStyleLbl="node1" presStyleIdx="2" presStyleCnt="3">
        <dgm:presLayoutVars>
          <dgm:bulletEnabled val="1"/>
        </dgm:presLayoutVars>
      </dgm:prSet>
      <dgm:spPr/>
      <dgm:t>
        <a:bodyPr/>
        <a:lstStyle/>
        <a:p>
          <a:endParaRPr lang="en-US"/>
        </a:p>
      </dgm:t>
    </dgm:pt>
  </dgm:ptLst>
  <dgm:cxnLst>
    <dgm:cxn modelId="{04288285-2377-4A6A-A807-C07D2262E8E5}" type="presOf" srcId="{71C518A6-25E3-4CFA-879E-1B7C0EAF5310}" destId="{956E3A89-E9D9-484F-B975-1D336724CA63}" srcOrd="0" destOrd="0" presId="urn:microsoft.com/office/officeart/2005/8/layout/vList3"/>
    <dgm:cxn modelId="{E3B36FFB-476F-4363-8A74-19DE3D567863}" type="presOf" srcId="{A8B8A03A-7BAE-4943-8DC8-F63199C5C8D0}" destId="{D7B60FA9-B5BB-492C-9BFC-3332718CAA2D}" srcOrd="0" destOrd="0" presId="urn:microsoft.com/office/officeart/2005/8/layout/vList3"/>
    <dgm:cxn modelId="{EAE776A5-41BC-46FB-AFEB-81DEBECB40DE}" type="presOf" srcId="{8A6DC488-7A0E-4134-93E3-CE492E84B443}" destId="{88A36171-8515-4154-9B03-994E7FCFFABA}" srcOrd="0" destOrd="0" presId="urn:microsoft.com/office/officeart/2005/8/layout/vList3"/>
    <dgm:cxn modelId="{C9C800BC-6712-49F0-9F29-544F731D4836}" srcId="{71C518A6-25E3-4CFA-879E-1B7C0EAF5310}" destId="{A8B8A03A-7BAE-4943-8DC8-F63199C5C8D0}" srcOrd="0" destOrd="0" parTransId="{8449172D-D790-4C42-AFE7-DF6FF7D844DC}" sibTransId="{7DEFE823-03AF-4E2B-9C26-6E710D1FE23B}"/>
    <dgm:cxn modelId="{A7FABBE2-62A1-415E-9AF4-17D427056FC0}" srcId="{71C518A6-25E3-4CFA-879E-1B7C0EAF5310}" destId="{C301DAA1-009F-4286-BC54-AF8C2793ACD1}" srcOrd="1" destOrd="0" parTransId="{CC1C8AA7-6AC0-4CC0-A811-FC7C44FCA0A1}" sibTransId="{65EE21AC-EA89-400F-9306-ECDAD308B6BC}"/>
    <dgm:cxn modelId="{952E749B-BA6B-4CED-BDC6-2C20664F139C}" type="presOf" srcId="{C301DAA1-009F-4286-BC54-AF8C2793ACD1}" destId="{9F6962D3-4B72-42D8-803A-9A28EFECD907}" srcOrd="0" destOrd="0" presId="urn:microsoft.com/office/officeart/2005/8/layout/vList3"/>
    <dgm:cxn modelId="{BA3C557D-9860-4D56-8934-A56A9DF61E98}" srcId="{71C518A6-25E3-4CFA-879E-1B7C0EAF5310}" destId="{8A6DC488-7A0E-4134-93E3-CE492E84B443}" srcOrd="2" destOrd="0" parTransId="{BB8347BA-0ADF-4838-8368-1759BE10B93E}" sibTransId="{63101682-4340-4D27-866F-A8D4C7DA5325}"/>
    <dgm:cxn modelId="{1390748B-ED4B-49EB-91AE-BB6DF07352F4}" type="presParOf" srcId="{956E3A89-E9D9-484F-B975-1D336724CA63}" destId="{CB97C37A-9EFC-46E6-988F-7F516253AC80}" srcOrd="0" destOrd="0" presId="urn:microsoft.com/office/officeart/2005/8/layout/vList3"/>
    <dgm:cxn modelId="{BC368C54-A75F-4E37-8686-785FA80388A4}" type="presParOf" srcId="{CB97C37A-9EFC-46E6-988F-7F516253AC80}" destId="{246AAF03-CA53-4C91-A22B-F5CC0034C431}" srcOrd="0" destOrd="0" presId="urn:microsoft.com/office/officeart/2005/8/layout/vList3"/>
    <dgm:cxn modelId="{8DC5A172-D285-4AF3-9075-2A82F569B843}" type="presParOf" srcId="{CB97C37A-9EFC-46E6-988F-7F516253AC80}" destId="{D7B60FA9-B5BB-492C-9BFC-3332718CAA2D}" srcOrd="1" destOrd="0" presId="urn:microsoft.com/office/officeart/2005/8/layout/vList3"/>
    <dgm:cxn modelId="{7342EEB1-E1AD-46DF-AED8-6E54BB9BB86E}" type="presParOf" srcId="{956E3A89-E9D9-484F-B975-1D336724CA63}" destId="{5DCFBB98-AA61-4A54-91C8-79BE2A530B3A}" srcOrd="1" destOrd="0" presId="urn:microsoft.com/office/officeart/2005/8/layout/vList3"/>
    <dgm:cxn modelId="{C2B3E2C6-E2A9-4DD0-A91E-954983FD2D74}" type="presParOf" srcId="{956E3A89-E9D9-484F-B975-1D336724CA63}" destId="{7AAA74A8-C779-46D6-B295-6866FE2FC707}" srcOrd="2" destOrd="0" presId="urn:microsoft.com/office/officeart/2005/8/layout/vList3"/>
    <dgm:cxn modelId="{C8D0702C-7EA7-4336-B5B2-9B7F27506A3A}" type="presParOf" srcId="{7AAA74A8-C779-46D6-B295-6866FE2FC707}" destId="{02A86A42-BA5B-4116-9B5D-6B106BECC35B}" srcOrd="0" destOrd="0" presId="urn:microsoft.com/office/officeart/2005/8/layout/vList3"/>
    <dgm:cxn modelId="{E65CF866-0F4A-41B8-B82E-2854E165359A}" type="presParOf" srcId="{7AAA74A8-C779-46D6-B295-6866FE2FC707}" destId="{9F6962D3-4B72-42D8-803A-9A28EFECD907}" srcOrd="1" destOrd="0" presId="urn:microsoft.com/office/officeart/2005/8/layout/vList3"/>
    <dgm:cxn modelId="{441C27E8-C8A5-4BF7-B616-014CA92DEA74}" type="presParOf" srcId="{956E3A89-E9D9-484F-B975-1D336724CA63}" destId="{24764C2F-A1F4-4084-B618-1E3A3DC6348D}" srcOrd="3" destOrd="0" presId="urn:microsoft.com/office/officeart/2005/8/layout/vList3"/>
    <dgm:cxn modelId="{FA22EFA0-E996-4FF6-91C2-3C2D696115B7}" type="presParOf" srcId="{956E3A89-E9D9-484F-B975-1D336724CA63}" destId="{6BEB862A-87E0-407F-AB9C-C32A935A598C}" srcOrd="4" destOrd="0" presId="urn:microsoft.com/office/officeart/2005/8/layout/vList3"/>
    <dgm:cxn modelId="{BB7E1BB4-3DF4-4D5C-9717-91CFED93A98A}" type="presParOf" srcId="{6BEB862A-87E0-407F-AB9C-C32A935A598C}" destId="{B99405EE-7190-4381-B464-B9120128DF74}" srcOrd="0" destOrd="0" presId="urn:microsoft.com/office/officeart/2005/8/layout/vList3"/>
    <dgm:cxn modelId="{F8E877FD-8232-4DF6-BF7B-D38845A95635}" type="presParOf" srcId="{6BEB862A-87E0-407F-AB9C-C32A935A598C}" destId="{88A36171-8515-4154-9B03-994E7FCFFAB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17C411D-9566-421E-AC11-6595A51920BC}" type="doc">
      <dgm:prSet loTypeId="urn:microsoft.com/office/officeart/2008/layout/PictureStrips" loCatId="list" qsTypeId="urn:microsoft.com/office/officeart/2005/8/quickstyle/simple5" qsCatId="simple" csTypeId="urn:microsoft.com/office/officeart/2005/8/colors/accent1_2" csCatId="accent1" phldr="1"/>
      <dgm:spPr/>
      <dgm:t>
        <a:bodyPr/>
        <a:lstStyle/>
        <a:p>
          <a:endParaRPr lang="en-US"/>
        </a:p>
      </dgm:t>
    </dgm:pt>
    <dgm:pt modelId="{D0D16DF5-3ACA-4595-80A2-753D7B686CE6}">
      <dgm:prSet phldrT="[Text]" custT="1"/>
      <dgm:spPr/>
      <dgm:t>
        <a:bodyPr/>
        <a:lstStyle/>
        <a:p>
          <a:r>
            <a:rPr lang="en-US" sz="1600" dirty="0" smtClean="0">
              <a:latin typeface="Arial" panose="020B0604020202020204" pitchFamily="34" charset="0"/>
              <a:cs typeface="Arial" panose="020B0604020202020204" pitchFamily="34" charset="0"/>
            </a:rPr>
            <a:t>Model fitting bottom trawl, consistently expecting larger RPNs than what has been observed</a:t>
          </a:r>
          <a:endParaRPr lang="en-US" sz="1600" dirty="0">
            <a:latin typeface="Arial" panose="020B0604020202020204" pitchFamily="34" charset="0"/>
            <a:cs typeface="Arial" panose="020B0604020202020204" pitchFamily="34" charset="0"/>
          </a:endParaRPr>
        </a:p>
      </dgm:t>
    </dgm:pt>
    <dgm:pt modelId="{9CDA2CA1-1756-407D-9473-EB581CE3FC1E}" type="par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46677470-57FD-4D52-B7CB-3B006BFF4253}" type="sibTrans" cxnId="{913B5377-E2E4-40D7-A63C-8F45102505CE}">
      <dgm:prSet/>
      <dgm:spPr/>
      <dgm:t>
        <a:bodyPr/>
        <a:lstStyle/>
        <a:p>
          <a:endParaRPr lang="en-US" sz="1600">
            <a:latin typeface="Arial" panose="020B0604020202020204" pitchFamily="34" charset="0"/>
            <a:cs typeface="Arial" panose="020B0604020202020204" pitchFamily="34" charset="0"/>
          </a:endParaRPr>
        </a:p>
      </dgm:t>
    </dgm:pt>
    <dgm:pt modelId="{0825E5C5-78AD-46F7-971A-8DBE3A3008DF}">
      <dgm:prSet phldrT="[Text]" custT="1"/>
      <dgm:spPr/>
      <dgm:t>
        <a:bodyPr/>
        <a:lstStyle/>
        <a:p>
          <a:r>
            <a:rPr lang="en-US" sz="1600" dirty="0" smtClean="0">
              <a:latin typeface="Arial" panose="020B0604020202020204" pitchFamily="34" charset="0"/>
              <a:cs typeface="Arial" panose="020B0604020202020204" pitchFamily="34" charset="0"/>
            </a:rPr>
            <a:t>Fitting comp data relatively well, not fitting increase in mean length</a:t>
          </a:r>
          <a:endParaRPr lang="en-US" sz="1600" dirty="0">
            <a:latin typeface="Arial" panose="020B0604020202020204" pitchFamily="34" charset="0"/>
            <a:cs typeface="Arial" panose="020B0604020202020204" pitchFamily="34" charset="0"/>
          </a:endParaRPr>
        </a:p>
      </dgm:t>
    </dgm:pt>
    <dgm:pt modelId="{6A7F921F-4FC1-4376-B968-7ED44B2262A0}" type="par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1723DF71-05C7-4451-891F-F4338673746A}" type="sibTrans" cxnId="{F3C17329-C7E8-4F84-91D5-78E661D1B701}">
      <dgm:prSet/>
      <dgm:spPr/>
      <dgm:t>
        <a:bodyPr/>
        <a:lstStyle/>
        <a:p>
          <a:endParaRPr lang="en-US" sz="1600">
            <a:latin typeface="Arial" panose="020B0604020202020204" pitchFamily="34" charset="0"/>
            <a:cs typeface="Arial" panose="020B0604020202020204" pitchFamily="34" charset="0"/>
          </a:endParaRPr>
        </a:p>
      </dgm:t>
    </dgm:pt>
    <dgm:pt modelId="{E3FD6B24-CA93-4077-ACFD-1F8A2C282377}">
      <dgm:prSet phldrT="[Text]" custT="1"/>
      <dgm:spPr/>
      <dgm:t>
        <a:bodyPr/>
        <a:lstStyle/>
        <a:p>
          <a:r>
            <a:rPr lang="en-US" sz="1600" dirty="0" smtClean="0">
              <a:latin typeface="Arial" panose="020B0604020202020204" pitchFamily="34" charset="0"/>
              <a:cs typeface="Arial" panose="020B0604020202020204" pitchFamily="34" charset="0"/>
            </a:rPr>
            <a:t>Conditional age-at-length fit degrading with new data</a:t>
          </a:r>
          <a:endParaRPr lang="en-US" sz="1600" dirty="0">
            <a:latin typeface="Arial" panose="020B0604020202020204" pitchFamily="34" charset="0"/>
            <a:cs typeface="Arial" panose="020B0604020202020204" pitchFamily="34" charset="0"/>
          </a:endParaRPr>
        </a:p>
      </dgm:t>
    </dgm:pt>
    <dgm:pt modelId="{2643CD2C-EFA4-4214-B053-7C8CF55C35E7}" type="par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E2331A4E-9333-42F9-9FFD-29F43706A01F}" type="sibTrans" cxnId="{852B665B-B1A8-47EA-92E2-3DE0C6148301}">
      <dgm:prSet/>
      <dgm:spPr/>
      <dgm:t>
        <a:bodyPr/>
        <a:lstStyle/>
        <a:p>
          <a:endParaRPr lang="en-US" sz="1600">
            <a:latin typeface="Arial" panose="020B0604020202020204" pitchFamily="34" charset="0"/>
            <a:cs typeface="Arial" panose="020B0604020202020204" pitchFamily="34" charset="0"/>
          </a:endParaRPr>
        </a:p>
      </dgm:t>
    </dgm:pt>
    <dgm:pt modelId="{B345C40B-8741-482F-8D2F-88EC152F1571}">
      <dgm:prSet phldrT="[Text]" custT="1"/>
      <dgm:spPr/>
      <dgm:t>
        <a:bodyPr/>
        <a:lstStyle/>
        <a:p>
          <a:r>
            <a:rPr lang="en-US" sz="1600" dirty="0" smtClean="0">
              <a:latin typeface="Arial" panose="020B0604020202020204" pitchFamily="34" charset="0"/>
              <a:cs typeface="Arial" panose="020B0604020202020204" pitchFamily="34" charset="0"/>
            </a:rPr>
            <a:t>Estimating below average year-class strength since 2014</a:t>
          </a:r>
          <a:endParaRPr lang="en-US" sz="1600" dirty="0">
            <a:latin typeface="Arial" panose="020B0604020202020204" pitchFamily="34" charset="0"/>
            <a:cs typeface="Arial" panose="020B0604020202020204" pitchFamily="34" charset="0"/>
          </a:endParaRPr>
        </a:p>
      </dgm:t>
    </dgm:pt>
    <dgm:pt modelId="{243690D5-A7B8-4511-91B9-44FE651963AA}" type="par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C26E2607-DED9-4840-94A9-7071BEBA2250}" type="sibTrans" cxnId="{53C063A0-6B2D-4F47-9D2E-056CC89FEB94}">
      <dgm:prSet/>
      <dgm:spPr/>
      <dgm:t>
        <a:bodyPr/>
        <a:lstStyle/>
        <a:p>
          <a:endParaRPr lang="en-US" sz="1600">
            <a:latin typeface="Arial" panose="020B0604020202020204" pitchFamily="34" charset="0"/>
            <a:cs typeface="Arial" panose="020B0604020202020204" pitchFamily="34" charset="0"/>
          </a:endParaRPr>
        </a:p>
      </dgm:t>
    </dgm:pt>
    <dgm:pt modelId="{32856232-A3A4-475A-AE04-6076530561DD}">
      <dgm:prSet phldrT="[Text]" custT="1"/>
      <dgm:spPr/>
      <dgm:t>
        <a:bodyPr/>
        <a:lstStyle/>
        <a:p>
          <a:r>
            <a:rPr lang="en-US" sz="1600" dirty="0" smtClean="0">
              <a:latin typeface="Arial" panose="020B0604020202020204" pitchFamily="34" charset="0"/>
              <a:cs typeface="Arial" panose="020B0604020202020204" pitchFamily="34" charset="0"/>
            </a:rPr>
            <a:t>Large retrospective pattern in estimated year-class strength, continues to decrease with each assessment</a:t>
          </a:r>
          <a:endParaRPr lang="en-US" sz="1600" dirty="0">
            <a:latin typeface="Arial" panose="020B0604020202020204" pitchFamily="34" charset="0"/>
            <a:cs typeface="Arial" panose="020B0604020202020204" pitchFamily="34" charset="0"/>
          </a:endParaRPr>
        </a:p>
      </dgm:t>
    </dgm:pt>
    <dgm:pt modelId="{CC45F126-EB7E-4B06-909A-88B1BD2DE706}" type="par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0639D323-8AF6-45A2-9260-006F73CC1CB8}" type="sibTrans" cxnId="{60A2B102-263A-4400-8E72-C3C2F8EFB034}">
      <dgm:prSet/>
      <dgm:spPr/>
      <dgm:t>
        <a:bodyPr/>
        <a:lstStyle/>
        <a:p>
          <a:endParaRPr lang="en-US" sz="1600">
            <a:latin typeface="Arial" panose="020B0604020202020204" pitchFamily="34" charset="0"/>
            <a:cs typeface="Arial" panose="020B0604020202020204" pitchFamily="34" charset="0"/>
          </a:endParaRPr>
        </a:p>
      </dgm:t>
    </dgm:pt>
    <dgm:pt modelId="{F9C5A908-CF76-4E33-AF66-DDB6D5DF07C8}">
      <dgm:prSet phldrT="[Text]" custT="1"/>
      <dgm:spPr/>
      <dgm:t>
        <a:bodyPr/>
        <a:lstStyle/>
        <a:p>
          <a:r>
            <a:rPr lang="en-US" sz="1600" dirty="0" smtClean="0">
              <a:latin typeface="Arial" panose="020B0604020202020204" pitchFamily="34" charset="0"/>
              <a:cs typeface="Arial" panose="020B0604020202020204" pitchFamily="34" charset="0"/>
            </a:rPr>
            <a:t>Projecting spawning biomass to decrease through 2024, then increase (if average recruitment realized from 2022 on)</a:t>
          </a:r>
          <a:endParaRPr lang="en-US" sz="1600" dirty="0">
            <a:latin typeface="Arial" panose="020B0604020202020204" pitchFamily="34" charset="0"/>
            <a:cs typeface="Arial" panose="020B0604020202020204" pitchFamily="34" charset="0"/>
          </a:endParaRPr>
        </a:p>
      </dgm:t>
    </dgm:pt>
    <dgm:pt modelId="{CB8CB103-F756-4607-84D0-B02B86CC1429}" type="par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92A080F2-D2D1-425B-AA10-CBEA54953BBF}" type="sibTrans" cxnId="{26EF79EE-6BFF-42D8-AD1F-7D749558ECFD}">
      <dgm:prSet/>
      <dgm:spPr/>
      <dgm:t>
        <a:bodyPr/>
        <a:lstStyle/>
        <a:p>
          <a:endParaRPr lang="en-US" sz="1600">
            <a:latin typeface="Arial" panose="020B0604020202020204" pitchFamily="34" charset="0"/>
            <a:cs typeface="Arial" panose="020B0604020202020204" pitchFamily="34" charset="0"/>
          </a:endParaRPr>
        </a:p>
      </dgm:t>
    </dgm:pt>
    <dgm:pt modelId="{D3350637-E7B7-4383-830D-F8E2C42C1C11}" type="pres">
      <dgm:prSet presAssocID="{D17C411D-9566-421E-AC11-6595A51920BC}" presName="Name0" presStyleCnt="0">
        <dgm:presLayoutVars>
          <dgm:dir/>
          <dgm:resizeHandles val="exact"/>
        </dgm:presLayoutVars>
      </dgm:prSet>
      <dgm:spPr/>
      <dgm:t>
        <a:bodyPr/>
        <a:lstStyle/>
        <a:p>
          <a:endParaRPr lang="en-US"/>
        </a:p>
      </dgm:t>
    </dgm:pt>
    <dgm:pt modelId="{260A81CD-9896-4522-B764-FF477F174F54}" type="pres">
      <dgm:prSet presAssocID="{D0D16DF5-3ACA-4595-80A2-753D7B686CE6}" presName="composite" presStyleCnt="0"/>
      <dgm:spPr/>
    </dgm:pt>
    <dgm:pt modelId="{AA36E5D1-6354-4A23-8237-FD5228AC684E}" type="pres">
      <dgm:prSet presAssocID="{D0D16DF5-3ACA-4595-80A2-753D7B686CE6}" presName="rect1" presStyleLbl="trAlignAcc1" presStyleIdx="0" presStyleCnt="6">
        <dgm:presLayoutVars>
          <dgm:bulletEnabled val="1"/>
        </dgm:presLayoutVars>
      </dgm:prSet>
      <dgm:spPr/>
      <dgm:t>
        <a:bodyPr/>
        <a:lstStyle/>
        <a:p>
          <a:endParaRPr lang="en-US"/>
        </a:p>
      </dgm:t>
    </dgm:pt>
    <dgm:pt modelId="{EF07491C-8E47-4DF5-A361-D2033C384640}" type="pres">
      <dgm:prSet presAssocID="{D0D16DF5-3ACA-4595-80A2-753D7B686CE6}" presName="rect2"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dgm:spPr>
    </dgm:pt>
    <dgm:pt modelId="{E5608A04-E61B-4B1B-BB67-9418AB6C8FD1}" type="pres">
      <dgm:prSet presAssocID="{46677470-57FD-4D52-B7CB-3B006BFF4253}" presName="sibTrans" presStyleCnt="0"/>
      <dgm:spPr/>
    </dgm:pt>
    <dgm:pt modelId="{906A1D22-9408-4987-BBEC-FDE5213718A3}" type="pres">
      <dgm:prSet presAssocID="{0825E5C5-78AD-46F7-971A-8DBE3A3008DF}" presName="composite" presStyleCnt="0"/>
      <dgm:spPr/>
    </dgm:pt>
    <dgm:pt modelId="{2E7440E7-3352-4183-874D-2E4F9EF39C28}" type="pres">
      <dgm:prSet presAssocID="{0825E5C5-78AD-46F7-971A-8DBE3A3008DF}" presName="rect1" presStyleLbl="trAlignAcc1" presStyleIdx="1" presStyleCnt="6">
        <dgm:presLayoutVars>
          <dgm:bulletEnabled val="1"/>
        </dgm:presLayoutVars>
      </dgm:prSet>
      <dgm:spPr/>
      <dgm:t>
        <a:bodyPr/>
        <a:lstStyle/>
        <a:p>
          <a:endParaRPr lang="en-US"/>
        </a:p>
      </dgm:t>
    </dgm:pt>
    <dgm:pt modelId="{9CFA229D-0297-4F31-A94B-58C5638EC423}" type="pres">
      <dgm:prSet presAssocID="{0825E5C5-78AD-46F7-971A-8DBE3A3008DF}" presName="rect2"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dgm:spPr>
    </dgm:pt>
    <dgm:pt modelId="{BE71B2A3-D4FB-4E67-9CE2-0AEC4AF43C6E}" type="pres">
      <dgm:prSet presAssocID="{1723DF71-05C7-4451-891F-F4338673746A}" presName="sibTrans" presStyleCnt="0"/>
      <dgm:spPr/>
    </dgm:pt>
    <dgm:pt modelId="{4922ABE4-E8BC-4FFD-B857-6BBCD8F4E277}" type="pres">
      <dgm:prSet presAssocID="{E3FD6B24-CA93-4077-ACFD-1F8A2C282377}" presName="composite" presStyleCnt="0"/>
      <dgm:spPr/>
    </dgm:pt>
    <dgm:pt modelId="{1E282180-DF78-4FC8-A299-BF87121A7D6E}" type="pres">
      <dgm:prSet presAssocID="{E3FD6B24-CA93-4077-ACFD-1F8A2C282377}" presName="rect1" presStyleLbl="trAlignAcc1" presStyleIdx="2" presStyleCnt="6">
        <dgm:presLayoutVars>
          <dgm:bulletEnabled val="1"/>
        </dgm:presLayoutVars>
      </dgm:prSet>
      <dgm:spPr/>
      <dgm:t>
        <a:bodyPr/>
        <a:lstStyle/>
        <a:p>
          <a:endParaRPr lang="en-US"/>
        </a:p>
      </dgm:t>
    </dgm:pt>
    <dgm:pt modelId="{9B74B551-1E45-4843-8935-CCD9988A901A}" type="pres">
      <dgm:prSet presAssocID="{E3FD6B24-CA93-4077-ACFD-1F8A2C282377}" presName="rect2"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dgm:spPr>
    </dgm:pt>
    <dgm:pt modelId="{50AFF922-3BA0-4DB9-8ECF-432EBB0023A3}" type="pres">
      <dgm:prSet presAssocID="{E2331A4E-9333-42F9-9FFD-29F43706A01F}" presName="sibTrans" presStyleCnt="0"/>
      <dgm:spPr/>
    </dgm:pt>
    <dgm:pt modelId="{EB9BE1C5-CF10-499E-A5BB-E35D69E1D2F5}" type="pres">
      <dgm:prSet presAssocID="{B345C40B-8741-482F-8D2F-88EC152F1571}" presName="composite" presStyleCnt="0"/>
      <dgm:spPr/>
    </dgm:pt>
    <dgm:pt modelId="{0E61FD9C-5BC5-42FE-AA2F-65192059B62C}" type="pres">
      <dgm:prSet presAssocID="{B345C40B-8741-482F-8D2F-88EC152F1571}" presName="rect1" presStyleLbl="trAlignAcc1" presStyleIdx="3" presStyleCnt="6">
        <dgm:presLayoutVars>
          <dgm:bulletEnabled val="1"/>
        </dgm:presLayoutVars>
      </dgm:prSet>
      <dgm:spPr/>
      <dgm:t>
        <a:bodyPr/>
        <a:lstStyle/>
        <a:p>
          <a:endParaRPr lang="en-US"/>
        </a:p>
      </dgm:t>
    </dgm:pt>
    <dgm:pt modelId="{96527D0D-04E0-463C-B2C4-1ADA9A58F251}" type="pres">
      <dgm:prSet presAssocID="{B345C40B-8741-482F-8D2F-88EC152F1571}" presName="rect2"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dgm:spPr>
    </dgm:pt>
    <dgm:pt modelId="{C2E5A65C-0B32-40D8-9F54-CED4AA10691B}" type="pres">
      <dgm:prSet presAssocID="{C26E2607-DED9-4840-94A9-7071BEBA2250}" presName="sibTrans" presStyleCnt="0"/>
      <dgm:spPr/>
    </dgm:pt>
    <dgm:pt modelId="{6CB10580-28B2-44F6-81B3-DAFAFD5D989C}" type="pres">
      <dgm:prSet presAssocID="{32856232-A3A4-475A-AE04-6076530561DD}" presName="composite" presStyleCnt="0"/>
      <dgm:spPr/>
    </dgm:pt>
    <dgm:pt modelId="{B3D72C6F-9525-45C8-B053-10173B82918B}" type="pres">
      <dgm:prSet presAssocID="{32856232-A3A4-475A-AE04-6076530561DD}" presName="rect1" presStyleLbl="trAlignAcc1" presStyleIdx="4" presStyleCnt="6">
        <dgm:presLayoutVars>
          <dgm:bulletEnabled val="1"/>
        </dgm:presLayoutVars>
      </dgm:prSet>
      <dgm:spPr/>
      <dgm:t>
        <a:bodyPr/>
        <a:lstStyle/>
        <a:p>
          <a:endParaRPr lang="en-US"/>
        </a:p>
      </dgm:t>
    </dgm:pt>
    <dgm:pt modelId="{0509DCCA-5939-4ABD-92CC-6F87B7C184A0}" type="pres">
      <dgm:prSet presAssocID="{32856232-A3A4-475A-AE04-6076530561DD}" presName="rect2"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dgm:spPr>
    </dgm:pt>
    <dgm:pt modelId="{AEEF1179-4C6C-4908-9432-95B5BBDDD1B7}" type="pres">
      <dgm:prSet presAssocID="{0639D323-8AF6-45A2-9260-006F73CC1CB8}" presName="sibTrans" presStyleCnt="0"/>
      <dgm:spPr/>
    </dgm:pt>
    <dgm:pt modelId="{016515FC-7565-462E-92F9-0E1BF142A1A9}" type="pres">
      <dgm:prSet presAssocID="{F9C5A908-CF76-4E33-AF66-DDB6D5DF07C8}" presName="composite" presStyleCnt="0"/>
      <dgm:spPr/>
    </dgm:pt>
    <dgm:pt modelId="{76876AE9-150E-47B7-9E28-3EDE3D55D733}" type="pres">
      <dgm:prSet presAssocID="{F9C5A908-CF76-4E33-AF66-DDB6D5DF07C8}" presName="rect1" presStyleLbl="trAlignAcc1" presStyleIdx="5" presStyleCnt="6">
        <dgm:presLayoutVars>
          <dgm:bulletEnabled val="1"/>
        </dgm:presLayoutVars>
      </dgm:prSet>
      <dgm:spPr/>
      <dgm:t>
        <a:bodyPr/>
        <a:lstStyle/>
        <a:p>
          <a:endParaRPr lang="en-US"/>
        </a:p>
      </dgm:t>
    </dgm:pt>
    <dgm:pt modelId="{F2D374BF-4FCE-43F3-948D-29F35CCFA98C}" type="pres">
      <dgm:prSet presAssocID="{F9C5A908-CF76-4E33-AF66-DDB6D5DF07C8}" presName="rect2" presStyleLbl="fgImgPlace1" presStyleIdx="5" presStyleCnt="6"/>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2000"/>
          </a:stretch>
        </a:blipFill>
      </dgm:spPr>
    </dgm:pt>
  </dgm:ptLst>
  <dgm:cxnLst>
    <dgm:cxn modelId="{60A2B102-263A-4400-8E72-C3C2F8EFB034}" srcId="{D17C411D-9566-421E-AC11-6595A51920BC}" destId="{32856232-A3A4-475A-AE04-6076530561DD}" srcOrd="4" destOrd="0" parTransId="{CC45F126-EB7E-4B06-909A-88B1BD2DE706}" sibTransId="{0639D323-8AF6-45A2-9260-006F73CC1CB8}"/>
    <dgm:cxn modelId="{26EF79EE-6BFF-42D8-AD1F-7D749558ECFD}" srcId="{D17C411D-9566-421E-AC11-6595A51920BC}" destId="{F9C5A908-CF76-4E33-AF66-DDB6D5DF07C8}" srcOrd="5" destOrd="0" parTransId="{CB8CB103-F756-4607-84D0-B02B86CC1429}" sibTransId="{92A080F2-D2D1-425B-AA10-CBEA54953BBF}"/>
    <dgm:cxn modelId="{75E88777-E7A8-4F07-9E6A-104B2BAB5A75}" type="presOf" srcId="{E3FD6B24-CA93-4077-ACFD-1F8A2C282377}" destId="{1E282180-DF78-4FC8-A299-BF87121A7D6E}" srcOrd="0" destOrd="0" presId="urn:microsoft.com/office/officeart/2008/layout/PictureStrips"/>
    <dgm:cxn modelId="{EEFB397D-9B99-47E3-9E62-B15DB782D1D0}" type="presOf" srcId="{F9C5A908-CF76-4E33-AF66-DDB6D5DF07C8}" destId="{76876AE9-150E-47B7-9E28-3EDE3D55D733}" srcOrd="0" destOrd="0" presId="urn:microsoft.com/office/officeart/2008/layout/PictureStrips"/>
    <dgm:cxn modelId="{F3C17329-C7E8-4F84-91D5-78E661D1B701}" srcId="{D17C411D-9566-421E-AC11-6595A51920BC}" destId="{0825E5C5-78AD-46F7-971A-8DBE3A3008DF}" srcOrd="1" destOrd="0" parTransId="{6A7F921F-4FC1-4376-B968-7ED44B2262A0}" sibTransId="{1723DF71-05C7-4451-891F-F4338673746A}"/>
    <dgm:cxn modelId="{913B5377-E2E4-40D7-A63C-8F45102505CE}" srcId="{D17C411D-9566-421E-AC11-6595A51920BC}" destId="{D0D16DF5-3ACA-4595-80A2-753D7B686CE6}" srcOrd="0" destOrd="0" parTransId="{9CDA2CA1-1756-407D-9473-EB581CE3FC1E}" sibTransId="{46677470-57FD-4D52-B7CB-3B006BFF4253}"/>
    <dgm:cxn modelId="{8031E43B-EA31-42CC-AF79-8E356E4F0640}" type="presOf" srcId="{D17C411D-9566-421E-AC11-6595A51920BC}" destId="{D3350637-E7B7-4383-830D-F8E2C42C1C11}" srcOrd="0" destOrd="0" presId="urn:microsoft.com/office/officeart/2008/layout/PictureStrips"/>
    <dgm:cxn modelId="{53C063A0-6B2D-4F47-9D2E-056CC89FEB94}" srcId="{D17C411D-9566-421E-AC11-6595A51920BC}" destId="{B345C40B-8741-482F-8D2F-88EC152F1571}" srcOrd="3" destOrd="0" parTransId="{243690D5-A7B8-4511-91B9-44FE651963AA}" sibTransId="{C26E2607-DED9-4840-94A9-7071BEBA2250}"/>
    <dgm:cxn modelId="{E39575E8-518E-4A0F-AD28-9058F9E7899F}" type="presOf" srcId="{B345C40B-8741-482F-8D2F-88EC152F1571}" destId="{0E61FD9C-5BC5-42FE-AA2F-65192059B62C}" srcOrd="0" destOrd="0" presId="urn:microsoft.com/office/officeart/2008/layout/PictureStrips"/>
    <dgm:cxn modelId="{852B665B-B1A8-47EA-92E2-3DE0C6148301}" srcId="{D17C411D-9566-421E-AC11-6595A51920BC}" destId="{E3FD6B24-CA93-4077-ACFD-1F8A2C282377}" srcOrd="2" destOrd="0" parTransId="{2643CD2C-EFA4-4214-B053-7C8CF55C35E7}" sibTransId="{E2331A4E-9333-42F9-9FFD-29F43706A01F}"/>
    <dgm:cxn modelId="{FBC07505-0A64-4E85-B8C2-D1DCE724E7C8}" type="presOf" srcId="{0825E5C5-78AD-46F7-971A-8DBE3A3008DF}" destId="{2E7440E7-3352-4183-874D-2E4F9EF39C28}" srcOrd="0" destOrd="0" presId="urn:microsoft.com/office/officeart/2008/layout/PictureStrips"/>
    <dgm:cxn modelId="{73DF6D9B-F3F8-4E87-93B6-BBE1A351F6CA}" type="presOf" srcId="{32856232-A3A4-475A-AE04-6076530561DD}" destId="{B3D72C6F-9525-45C8-B053-10173B82918B}" srcOrd="0" destOrd="0" presId="urn:microsoft.com/office/officeart/2008/layout/PictureStrips"/>
    <dgm:cxn modelId="{3C04335A-02F9-4900-8955-BC2CF8C27340}" type="presOf" srcId="{D0D16DF5-3ACA-4595-80A2-753D7B686CE6}" destId="{AA36E5D1-6354-4A23-8237-FD5228AC684E}" srcOrd="0" destOrd="0" presId="urn:microsoft.com/office/officeart/2008/layout/PictureStrips"/>
    <dgm:cxn modelId="{1AAA0217-84DF-4F15-9B77-EA31E935A797}" type="presParOf" srcId="{D3350637-E7B7-4383-830D-F8E2C42C1C11}" destId="{260A81CD-9896-4522-B764-FF477F174F54}" srcOrd="0" destOrd="0" presId="urn:microsoft.com/office/officeart/2008/layout/PictureStrips"/>
    <dgm:cxn modelId="{8238C5A1-DC8B-4E10-90F7-4673F5AFEB7E}" type="presParOf" srcId="{260A81CD-9896-4522-B764-FF477F174F54}" destId="{AA36E5D1-6354-4A23-8237-FD5228AC684E}" srcOrd="0" destOrd="0" presId="urn:microsoft.com/office/officeart/2008/layout/PictureStrips"/>
    <dgm:cxn modelId="{163FA921-52A7-48FF-A05F-78DCA7637DEA}" type="presParOf" srcId="{260A81CD-9896-4522-B764-FF477F174F54}" destId="{EF07491C-8E47-4DF5-A361-D2033C384640}" srcOrd="1" destOrd="0" presId="urn:microsoft.com/office/officeart/2008/layout/PictureStrips"/>
    <dgm:cxn modelId="{1134BB82-6E0F-4361-9EC0-C688F1CB4755}" type="presParOf" srcId="{D3350637-E7B7-4383-830D-F8E2C42C1C11}" destId="{E5608A04-E61B-4B1B-BB67-9418AB6C8FD1}" srcOrd="1" destOrd="0" presId="urn:microsoft.com/office/officeart/2008/layout/PictureStrips"/>
    <dgm:cxn modelId="{DE99F500-404F-424E-ABDF-150F2216FBA7}" type="presParOf" srcId="{D3350637-E7B7-4383-830D-F8E2C42C1C11}" destId="{906A1D22-9408-4987-BBEC-FDE5213718A3}" srcOrd="2" destOrd="0" presId="urn:microsoft.com/office/officeart/2008/layout/PictureStrips"/>
    <dgm:cxn modelId="{6C1CC3E4-4E3A-4B22-BE50-84B1DB22328F}" type="presParOf" srcId="{906A1D22-9408-4987-BBEC-FDE5213718A3}" destId="{2E7440E7-3352-4183-874D-2E4F9EF39C28}" srcOrd="0" destOrd="0" presId="urn:microsoft.com/office/officeart/2008/layout/PictureStrips"/>
    <dgm:cxn modelId="{BD2F7CE3-D53B-4B34-853E-D30DCF03EC72}" type="presParOf" srcId="{906A1D22-9408-4987-BBEC-FDE5213718A3}" destId="{9CFA229D-0297-4F31-A94B-58C5638EC423}" srcOrd="1" destOrd="0" presId="urn:microsoft.com/office/officeart/2008/layout/PictureStrips"/>
    <dgm:cxn modelId="{DE71D44D-F51A-4ECF-9F06-3FF7B4A87175}" type="presParOf" srcId="{D3350637-E7B7-4383-830D-F8E2C42C1C11}" destId="{BE71B2A3-D4FB-4E67-9CE2-0AEC4AF43C6E}" srcOrd="3" destOrd="0" presId="urn:microsoft.com/office/officeart/2008/layout/PictureStrips"/>
    <dgm:cxn modelId="{3E2302EB-B5C2-4C82-94BE-B79F4BB935B2}" type="presParOf" srcId="{D3350637-E7B7-4383-830D-F8E2C42C1C11}" destId="{4922ABE4-E8BC-4FFD-B857-6BBCD8F4E277}" srcOrd="4" destOrd="0" presId="urn:microsoft.com/office/officeart/2008/layout/PictureStrips"/>
    <dgm:cxn modelId="{E1FDFECE-D220-4894-AE0E-AE45AD8521CB}" type="presParOf" srcId="{4922ABE4-E8BC-4FFD-B857-6BBCD8F4E277}" destId="{1E282180-DF78-4FC8-A299-BF87121A7D6E}" srcOrd="0" destOrd="0" presId="urn:microsoft.com/office/officeart/2008/layout/PictureStrips"/>
    <dgm:cxn modelId="{6A8B6077-EB04-4638-B5B2-D545DD9BE00C}" type="presParOf" srcId="{4922ABE4-E8BC-4FFD-B857-6BBCD8F4E277}" destId="{9B74B551-1E45-4843-8935-CCD9988A901A}" srcOrd="1" destOrd="0" presId="urn:microsoft.com/office/officeart/2008/layout/PictureStrips"/>
    <dgm:cxn modelId="{9120AA5C-1768-429F-9E44-1C2EEBF485B1}" type="presParOf" srcId="{D3350637-E7B7-4383-830D-F8E2C42C1C11}" destId="{50AFF922-3BA0-4DB9-8ECF-432EBB0023A3}" srcOrd="5" destOrd="0" presId="urn:microsoft.com/office/officeart/2008/layout/PictureStrips"/>
    <dgm:cxn modelId="{D74FD2F0-B351-4294-9B23-B0B43EE6CA8B}" type="presParOf" srcId="{D3350637-E7B7-4383-830D-F8E2C42C1C11}" destId="{EB9BE1C5-CF10-499E-A5BB-E35D69E1D2F5}" srcOrd="6" destOrd="0" presId="urn:microsoft.com/office/officeart/2008/layout/PictureStrips"/>
    <dgm:cxn modelId="{37275244-F8EB-4C3D-86A9-312926F58EE8}" type="presParOf" srcId="{EB9BE1C5-CF10-499E-A5BB-E35D69E1D2F5}" destId="{0E61FD9C-5BC5-42FE-AA2F-65192059B62C}" srcOrd="0" destOrd="0" presId="urn:microsoft.com/office/officeart/2008/layout/PictureStrips"/>
    <dgm:cxn modelId="{83A837B7-8D5E-4DDB-A2C1-E26A63B6845A}" type="presParOf" srcId="{EB9BE1C5-CF10-499E-A5BB-E35D69E1D2F5}" destId="{96527D0D-04E0-463C-B2C4-1ADA9A58F251}" srcOrd="1" destOrd="0" presId="urn:microsoft.com/office/officeart/2008/layout/PictureStrips"/>
    <dgm:cxn modelId="{812367AD-39B7-4FC0-B818-1436A5CEFE4E}" type="presParOf" srcId="{D3350637-E7B7-4383-830D-F8E2C42C1C11}" destId="{C2E5A65C-0B32-40D8-9F54-CED4AA10691B}" srcOrd="7" destOrd="0" presId="urn:microsoft.com/office/officeart/2008/layout/PictureStrips"/>
    <dgm:cxn modelId="{5A40123A-35A6-444B-8403-4ED5C1D10246}" type="presParOf" srcId="{D3350637-E7B7-4383-830D-F8E2C42C1C11}" destId="{6CB10580-28B2-44F6-81B3-DAFAFD5D989C}" srcOrd="8" destOrd="0" presId="urn:microsoft.com/office/officeart/2008/layout/PictureStrips"/>
    <dgm:cxn modelId="{BECF3B85-FF06-4768-8031-35A84885F0DB}" type="presParOf" srcId="{6CB10580-28B2-44F6-81B3-DAFAFD5D989C}" destId="{B3D72C6F-9525-45C8-B053-10173B82918B}" srcOrd="0" destOrd="0" presId="urn:microsoft.com/office/officeart/2008/layout/PictureStrips"/>
    <dgm:cxn modelId="{9DBCE578-D79E-49A2-ACE3-6A3492153AB6}" type="presParOf" srcId="{6CB10580-28B2-44F6-81B3-DAFAFD5D989C}" destId="{0509DCCA-5939-4ABD-92CC-6F87B7C184A0}" srcOrd="1" destOrd="0" presId="urn:microsoft.com/office/officeart/2008/layout/PictureStrips"/>
    <dgm:cxn modelId="{BE882529-963C-42BC-8B9C-D029E8E211B4}" type="presParOf" srcId="{D3350637-E7B7-4383-830D-F8E2C42C1C11}" destId="{AEEF1179-4C6C-4908-9432-95B5BBDDD1B7}" srcOrd="9" destOrd="0" presId="urn:microsoft.com/office/officeart/2008/layout/PictureStrips"/>
    <dgm:cxn modelId="{AD8F6603-E04A-4F4C-9285-CF3B49B36971}" type="presParOf" srcId="{D3350637-E7B7-4383-830D-F8E2C42C1C11}" destId="{016515FC-7565-462E-92F9-0E1BF142A1A9}" srcOrd="10" destOrd="0" presId="urn:microsoft.com/office/officeart/2008/layout/PictureStrips"/>
    <dgm:cxn modelId="{395627E1-43F0-46AC-9776-596E9F45FC9D}" type="presParOf" srcId="{016515FC-7565-462E-92F9-0E1BF142A1A9}" destId="{76876AE9-150E-47B7-9E28-3EDE3D55D733}" srcOrd="0" destOrd="0" presId="urn:microsoft.com/office/officeart/2008/layout/PictureStrips"/>
    <dgm:cxn modelId="{69ACEDE9-AC55-4010-A406-58A24057EBB4}" type="presParOf" srcId="{016515FC-7565-462E-92F9-0E1BF142A1A9}" destId="{F2D374BF-4FCE-43F3-948D-29F35CCFA98C}"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7B439-076F-497C-8E3F-17459A6467DC}">
      <dsp:nvSpPr>
        <dsp:cNvPr id="0" name=""/>
        <dsp:cNvSpPr/>
      </dsp:nvSpPr>
      <dsp:spPr>
        <a:xfrm rot="16200000">
          <a:off x="-1406219"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Data</a:t>
          </a:r>
          <a:endParaRPr lang="en-US" sz="2700" kern="1200" dirty="0">
            <a:latin typeface="Arial" panose="020B0604020202020204" pitchFamily="34" charset="0"/>
            <a:cs typeface="Arial" panose="020B0604020202020204" pitchFamily="34" charset="0"/>
          </a:endParaRPr>
        </a:p>
      </dsp:txBody>
      <dsp:txXfrm>
        <a:off x="-1406219" y="2213119"/>
        <a:ext cx="3345731" cy="427625"/>
      </dsp:txXfrm>
    </dsp:sp>
    <dsp:sp modelId="{CECCF2BB-769F-4813-AE37-C38BC937FC4E}">
      <dsp:nvSpPr>
        <dsp:cNvPr id="0" name=""/>
        <dsp:cNvSpPr/>
      </dsp:nvSpPr>
      <dsp:spPr>
        <a:xfrm>
          <a:off x="480458"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Fishery</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Surveys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Other</a:t>
          </a:r>
          <a:endParaRPr lang="en-US" sz="2700" kern="1200" dirty="0">
            <a:latin typeface="Arial" panose="020B0604020202020204" pitchFamily="34" charset="0"/>
            <a:cs typeface="Arial" panose="020B0604020202020204" pitchFamily="34" charset="0"/>
          </a:endParaRPr>
        </a:p>
      </dsp:txBody>
      <dsp:txXfrm>
        <a:off x="480458" y="754066"/>
        <a:ext cx="2130029" cy="3345731"/>
      </dsp:txXfrm>
    </dsp:sp>
    <dsp:sp modelId="{B83C52E9-E85F-458D-8E37-7955D934FCBC}">
      <dsp:nvSpPr>
        <dsp:cNvPr id="0" name=""/>
        <dsp:cNvSpPr/>
      </dsp:nvSpPr>
      <dsp:spPr>
        <a:xfrm>
          <a:off x="52833" y="189600"/>
          <a:ext cx="855251" cy="855251"/>
        </a:xfrm>
        <a:prstGeom prst="rect">
          <a:avLst/>
        </a:prstGeom>
        <a:blipFill>
          <a:blip xmlns:r="http://schemas.openxmlformats.org/officeDocument/2006/relationships" r:embed="rId1"/>
          <a:srcRect/>
          <a:stretch>
            <a:fillRect l="-21000" r="-21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4ECE81C1-D1F0-406D-B324-D3C59A099033}">
      <dsp:nvSpPr>
        <dsp:cNvPr id="0" name=""/>
        <dsp:cNvSpPr/>
      </dsp:nvSpPr>
      <dsp:spPr>
        <a:xfrm rot="16200000">
          <a:off x="1709036"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Results</a:t>
          </a:r>
          <a:endParaRPr lang="en-US" sz="2700" kern="1200" dirty="0">
            <a:latin typeface="Arial" panose="020B0604020202020204" pitchFamily="34" charset="0"/>
            <a:cs typeface="Arial" panose="020B0604020202020204" pitchFamily="34" charset="0"/>
          </a:endParaRPr>
        </a:p>
      </dsp:txBody>
      <dsp:txXfrm>
        <a:off x="1709036" y="2213119"/>
        <a:ext cx="3345731" cy="427625"/>
      </dsp:txXfrm>
    </dsp:sp>
    <dsp:sp modelId="{823824CC-E259-48C2-8B5C-5E2B784C6EF1}">
      <dsp:nvSpPr>
        <dsp:cNvPr id="0" name=""/>
        <dsp:cNvSpPr/>
      </dsp:nvSpPr>
      <dsp:spPr>
        <a:xfrm>
          <a:off x="3595715"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Model fits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err="1" smtClean="0">
              <a:latin typeface="Arial" panose="020B0604020202020204" pitchFamily="34" charset="0"/>
              <a:cs typeface="Arial" panose="020B0604020202020204" pitchFamily="34" charset="0"/>
            </a:rPr>
            <a:t>Params</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Derived quantities</a:t>
          </a:r>
          <a:endParaRPr lang="en-US" sz="2700" kern="1200" dirty="0">
            <a:latin typeface="Arial" panose="020B0604020202020204" pitchFamily="34" charset="0"/>
            <a:cs typeface="Arial" panose="020B0604020202020204" pitchFamily="34" charset="0"/>
          </a:endParaRPr>
        </a:p>
      </dsp:txBody>
      <dsp:txXfrm>
        <a:off x="3595715" y="754066"/>
        <a:ext cx="2130029" cy="3345731"/>
      </dsp:txXfrm>
    </dsp:sp>
    <dsp:sp modelId="{725172C4-676D-4F0F-9279-DFC0B9AF746B}">
      <dsp:nvSpPr>
        <dsp:cNvPr id="0" name=""/>
        <dsp:cNvSpPr/>
      </dsp:nvSpPr>
      <dsp:spPr>
        <a:xfrm>
          <a:off x="3168089" y="189600"/>
          <a:ext cx="855251" cy="85525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4000" r="-44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DBEAA14A-E395-4797-9AFA-C75AB73A9A50}">
      <dsp:nvSpPr>
        <dsp:cNvPr id="0" name=""/>
        <dsp:cNvSpPr/>
      </dsp:nvSpPr>
      <dsp:spPr>
        <a:xfrm rot="16200000">
          <a:off x="4824293" y="2213119"/>
          <a:ext cx="3345731" cy="427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77142" bIns="0" numCol="1" spcCol="1270" anchor="t" anchorCtr="0">
          <a:noAutofit/>
        </a:bodyPr>
        <a:lstStyle/>
        <a:p>
          <a:pPr lvl="0" algn="r" defTabSz="1200150">
            <a:lnSpc>
              <a:spcPct val="90000"/>
            </a:lnSpc>
            <a:spcBef>
              <a:spcPct val="0"/>
            </a:spcBef>
            <a:spcAft>
              <a:spcPct val="35000"/>
            </a:spcAft>
          </a:pPr>
          <a:r>
            <a:rPr lang="en-US" sz="2700" kern="1200" dirty="0" smtClean="0">
              <a:latin typeface="Arial" panose="020B0604020202020204" pitchFamily="34" charset="0"/>
              <a:cs typeface="Arial" panose="020B0604020202020204" pitchFamily="34" charset="0"/>
            </a:rPr>
            <a:t>Recommendations</a:t>
          </a:r>
          <a:endParaRPr lang="en-US" sz="2700" kern="1200" dirty="0">
            <a:latin typeface="Arial" panose="020B0604020202020204" pitchFamily="34" charset="0"/>
            <a:cs typeface="Arial" panose="020B0604020202020204" pitchFamily="34" charset="0"/>
          </a:endParaRPr>
        </a:p>
      </dsp:txBody>
      <dsp:txXfrm>
        <a:off x="4824293" y="2213119"/>
        <a:ext cx="3345731" cy="427625"/>
      </dsp:txXfrm>
    </dsp:sp>
    <dsp:sp modelId="{5BC1B43C-33E5-42D4-BB69-46EDB6CD0C07}">
      <dsp:nvSpPr>
        <dsp:cNvPr id="0" name=""/>
        <dsp:cNvSpPr/>
      </dsp:nvSpPr>
      <dsp:spPr>
        <a:xfrm>
          <a:off x="6710971" y="754066"/>
          <a:ext cx="2130029" cy="3345731"/>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192024" tIns="377142" rIns="192024"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Risk table</a:t>
          </a:r>
          <a:endParaRPr lang="en-US" sz="2700" kern="1200" dirty="0">
            <a:latin typeface="Arial" panose="020B0604020202020204" pitchFamily="34" charset="0"/>
            <a:cs typeface="Arial" panose="020B0604020202020204" pitchFamily="34" charset="0"/>
          </a:endParaRPr>
        </a:p>
        <a:p>
          <a:pPr marL="228600" lvl="1" indent="-228600" algn="l" defTabSz="1200150">
            <a:lnSpc>
              <a:spcPct val="90000"/>
            </a:lnSpc>
            <a:spcBef>
              <a:spcPct val="0"/>
            </a:spcBef>
            <a:spcAft>
              <a:spcPct val="15000"/>
            </a:spcAft>
            <a:buChar char="••"/>
          </a:pPr>
          <a:r>
            <a:rPr lang="en-US" sz="2700" kern="1200" dirty="0" smtClean="0">
              <a:latin typeface="Arial" panose="020B0604020202020204" pitchFamily="34" charset="0"/>
              <a:cs typeface="Arial" panose="020B0604020202020204" pitchFamily="34" charset="0"/>
            </a:rPr>
            <a:t>ABC/OFL</a:t>
          </a:r>
          <a:endParaRPr lang="en-US" sz="2700" kern="1200" dirty="0">
            <a:latin typeface="Arial" panose="020B0604020202020204" pitchFamily="34" charset="0"/>
            <a:cs typeface="Arial" panose="020B0604020202020204" pitchFamily="34" charset="0"/>
          </a:endParaRPr>
        </a:p>
      </dsp:txBody>
      <dsp:txXfrm>
        <a:off x="6710971" y="754066"/>
        <a:ext cx="2130029" cy="3345731"/>
      </dsp:txXfrm>
    </dsp:sp>
    <dsp:sp modelId="{A7264E6A-06B9-41C0-9CC7-DA40F23ED9E0}">
      <dsp:nvSpPr>
        <dsp:cNvPr id="0" name=""/>
        <dsp:cNvSpPr/>
      </dsp:nvSpPr>
      <dsp:spPr>
        <a:xfrm>
          <a:off x="6283346" y="189600"/>
          <a:ext cx="855251" cy="85525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B07AB-55AA-4887-A58E-8C3E7DA0C5DE}">
      <dsp:nvSpPr>
        <dsp:cNvPr id="0" name=""/>
        <dsp:cNvSpPr/>
      </dsp:nvSpPr>
      <dsp:spPr>
        <a:xfrm>
          <a:off x="-5800620" y="-887982"/>
          <a:ext cx="6907257" cy="6907257"/>
        </a:xfrm>
        <a:prstGeom prst="blockArc">
          <a:avLst>
            <a:gd name="adj1" fmla="val 18900000"/>
            <a:gd name="adj2" fmla="val 2700000"/>
            <a:gd name="adj3" fmla="val 313"/>
          </a:avLst>
        </a:prstGeom>
        <a:noFill/>
        <a:ln w="12700" cap="rnd"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AEB86A-FECC-4AB0-8BC0-275133231311}">
      <dsp:nvSpPr>
        <dsp:cNvPr id="0" name=""/>
        <dsp:cNvSpPr/>
      </dsp:nvSpPr>
      <dsp:spPr>
        <a:xfrm>
          <a:off x="712223" y="513129"/>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53340" rIns="53340" bIns="53340" numCol="1" spcCol="1270" anchor="t" anchorCtr="0">
          <a:noAutofit/>
        </a:bodyPr>
        <a:lstStyle/>
        <a:p>
          <a:pPr lvl="0" algn="l" defTabSz="933450">
            <a:lnSpc>
              <a:spcPct val="90000"/>
            </a:lnSpc>
            <a:spcBef>
              <a:spcPct val="0"/>
            </a:spcBef>
            <a:spcAft>
              <a:spcPct val="35000"/>
            </a:spcAft>
          </a:pPr>
          <a:r>
            <a:rPr lang="en-US" sz="2100" b="1" kern="1200" dirty="0" smtClean="0">
              <a:latin typeface="Arial" panose="020B0604020202020204" pitchFamily="34" charset="0"/>
              <a:cs typeface="Arial" panose="020B0604020202020204" pitchFamily="34" charset="0"/>
            </a:rPr>
            <a:t>Length comp trends:</a:t>
          </a:r>
          <a:endParaRPr lang="en-US" sz="2100" b="1"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No red flags, other than Pot fleet underrepresented</a:t>
          </a: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Char char="••"/>
          </a:pPr>
          <a:r>
            <a:rPr lang="en-US" sz="1800" kern="1200" dirty="0" smtClean="0">
              <a:latin typeface="Arial" panose="020B0604020202020204" pitchFamily="34" charset="0"/>
              <a:cs typeface="Arial" panose="020B0604020202020204" pitchFamily="34" charset="0"/>
            </a:rPr>
            <a:t>Younger year classes do show up in trawl survey</a:t>
          </a:r>
          <a:endParaRPr lang="en-US" sz="1800" kern="1200" dirty="0">
            <a:latin typeface="Arial" panose="020B0604020202020204" pitchFamily="34" charset="0"/>
            <a:cs typeface="Arial" panose="020B0604020202020204" pitchFamily="34" charset="0"/>
          </a:endParaRPr>
        </a:p>
      </dsp:txBody>
      <dsp:txXfrm>
        <a:off x="712223" y="513129"/>
        <a:ext cx="7375543" cy="1026258"/>
      </dsp:txXfrm>
    </dsp:sp>
    <dsp:sp modelId="{0AE72DF8-D6E4-4395-8D93-AB0480CF5960}">
      <dsp:nvSpPr>
        <dsp:cNvPr id="0" name=""/>
        <dsp:cNvSpPr/>
      </dsp:nvSpPr>
      <dsp:spPr>
        <a:xfrm>
          <a:off x="70811" y="384846"/>
          <a:ext cx="1282823" cy="1282823"/>
        </a:xfrm>
        <a:prstGeom prst="ellipse">
          <a:avLst/>
        </a:prstGeom>
        <a:blipFill dpi="0" rotWithShape="0">
          <a:blip xmlns:r="http://schemas.openxmlformats.org/officeDocument/2006/relationships" r:embed="rId1"/>
          <a:srcRect/>
          <a:stretch>
            <a:fillRect/>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D771F76-BC58-4407-BAA1-2BB3592625A8}">
      <dsp:nvSpPr>
        <dsp:cNvPr id="0" name=""/>
        <dsp:cNvSpPr/>
      </dsp:nvSpPr>
      <dsp:spPr>
        <a:xfrm>
          <a:off x="1085268" y="1992147"/>
          <a:ext cx="7002498" cy="1146997"/>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Index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kern="1200" dirty="0" smtClean="0">
              <a:latin typeface="Arial" panose="020B0604020202020204" pitchFamily="34" charset="0"/>
              <a:cs typeface="Arial" panose="020B0604020202020204" pitchFamily="34" charset="0"/>
            </a:rPr>
            <a:t>For all sources (fitted and monitored), that have 2023 data available, increased from previous year</a:t>
          </a:r>
          <a:endParaRPr lang="en-US" sz="2000" kern="1200" dirty="0">
            <a:latin typeface="Arial" panose="020B0604020202020204" pitchFamily="34" charset="0"/>
            <a:cs typeface="Arial" panose="020B0604020202020204" pitchFamily="34" charset="0"/>
          </a:endParaRPr>
        </a:p>
      </dsp:txBody>
      <dsp:txXfrm>
        <a:off x="1085268" y="1992147"/>
        <a:ext cx="7002498" cy="1146997"/>
      </dsp:txXfrm>
    </dsp:sp>
    <dsp:sp modelId="{155D516D-EF2E-49C4-9A26-34EA3307D6AE}">
      <dsp:nvSpPr>
        <dsp:cNvPr id="0" name=""/>
        <dsp:cNvSpPr/>
      </dsp:nvSpPr>
      <dsp:spPr>
        <a:xfrm>
          <a:off x="443856" y="1924234"/>
          <a:ext cx="1282823" cy="1282823"/>
        </a:xfrm>
        <a:prstGeom prst="ellipse">
          <a:avLst/>
        </a:prstGeom>
        <a:blipFill dpi="0" rotWithShape="0">
          <a:blip xmlns:r="http://schemas.openxmlformats.org/officeDocument/2006/relationships" r:embed="rId2"/>
          <a:srcRect/>
          <a:stretch>
            <a:fillRect l="-5000" r="-1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53DF6C5-A650-4717-A602-3E57CC84362A}">
      <dsp:nvSpPr>
        <dsp:cNvPr id="0" name=""/>
        <dsp:cNvSpPr/>
      </dsp:nvSpPr>
      <dsp:spPr>
        <a:xfrm>
          <a:off x="712223" y="3591905"/>
          <a:ext cx="7375543" cy="1026258"/>
        </a:xfrm>
        <a:prstGeom prst="rect">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14593" tIns="66040" rIns="66040" bIns="66040" numCol="1" spcCol="1270" anchor="t" anchorCtr="0">
          <a:noAutofit/>
        </a:bodyPr>
        <a:lstStyle/>
        <a:p>
          <a:pPr lvl="0" algn="l" defTabSz="1155700">
            <a:lnSpc>
              <a:spcPct val="90000"/>
            </a:lnSpc>
            <a:spcBef>
              <a:spcPct val="0"/>
            </a:spcBef>
            <a:spcAft>
              <a:spcPct val="35000"/>
            </a:spcAft>
          </a:pPr>
          <a:r>
            <a:rPr lang="en-US" sz="2600" b="1" kern="1200" dirty="0" smtClean="0">
              <a:latin typeface="Arial" panose="020B0604020202020204" pitchFamily="34" charset="0"/>
              <a:cs typeface="Arial" panose="020B0604020202020204" pitchFamily="34" charset="0"/>
            </a:rPr>
            <a:t>Environmental trends:</a:t>
          </a:r>
          <a:endParaRPr lang="en-US" sz="2600" b="1" kern="1200" dirty="0">
            <a:latin typeface="Arial" panose="020B0604020202020204" pitchFamily="34" charset="0"/>
            <a:cs typeface="Arial" panose="020B0604020202020204" pitchFamily="34" charset="0"/>
          </a:endParaRPr>
        </a:p>
        <a:p>
          <a:pPr marL="228600" lvl="1" indent="-228600" algn="l" defTabSz="889000">
            <a:lnSpc>
              <a:spcPct val="90000"/>
            </a:lnSpc>
            <a:spcBef>
              <a:spcPct val="0"/>
            </a:spcBef>
            <a:spcAft>
              <a:spcPct val="15000"/>
            </a:spcAft>
            <a:buChar char="••"/>
          </a:pPr>
          <a:r>
            <a:rPr lang="en-US" sz="2000" b="0" kern="1200" dirty="0" smtClean="0">
              <a:latin typeface="Arial" panose="020B0604020202020204" pitchFamily="34" charset="0"/>
              <a:cs typeface="Arial" panose="020B0604020202020204" pitchFamily="34" charset="0"/>
            </a:rPr>
            <a:t>2023 average year, no red flags</a:t>
          </a:r>
          <a:endParaRPr lang="en-US" sz="2000" b="0" kern="1200" dirty="0">
            <a:latin typeface="Arial" panose="020B0604020202020204" pitchFamily="34" charset="0"/>
            <a:cs typeface="Arial" panose="020B0604020202020204" pitchFamily="34" charset="0"/>
          </a:endParaRPr>
        </a:p>
      </dsp:txBody>
      <dsp:txXfrm>
        <a:off x="712223" y="3591905"/>
        <a:ext cx="7375543" cy="1026258"/>
      </dsp:txXfrm>
    </dsp:sp>
    <dsp:sp modelId="{830B8EC6-B783-4941-8B20-8162B93F7311}">
      <dsp:nvSpPr>
        <dsp:cNvPr id="0" name=""/>
        <dsp:cNvSpPr/>
      </dsp:nvSpPr>
      <dsp:spPr>
        <a:xfrm>
          <a:off x="70811" y="3463622"/>
          <a:ext cx="1282823" cy="1282823"/>
        </a:xfrm>
        <a:prstGeom prst="ellipse">
          <a:avLst/>
        </a:prstGeom>
        <a:blipFill dpi="0" rotWithShape="0">
          <a:blip xmlns:r="http://schemas.openxmlformats.org/officeDocument/2006/relationships" r:embed="rId3"/>
          <a:srcRect/>
          <a:stretch>
            <a:fillRect l="-20000" t="-8000" b="-9000"/>
          </a:stretch>
        </a:blip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60FA9-B5BB-492C-9BFC-3332718CAA2D}">
      <dsp:nvSpPr>
        <dsp:cNvPr id="0" name=""/>
        <dsp:cNvSpPr/>
      </dsp:nvSpPr>
      <dsp:spPr>
        <a:xfrm rot="10800000">
          <a:off x="1713038" y="184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18110" rIns="220472" bIns="118110" numCol="1" spcCol="1270" anchor="ctr" anchorCtr="0">
          <a:noAutofit/>
        </a:bodyPr>
        <a:lstStyle/>
        <a:p>
          <a:pPr lvl="0" algn="ctr" defTabSz="1377950">
            <a:lnSpc>
              <a:spcPct val="90000"/>
            </a:lnSpc>
            <a:spcBef>
              <a:spcPct val="0"/>
            </a:spcBef>
            <a:spcAft>
              <a:spcPct val="35000"/>
            </a:spcAft>
          </a:pPr>
          <a:r>
            <a:rPr lang="en-US" sz="3100" kern="1200" dirty="0" smtClean="0"/>
            <a:t>Data fits</a:t>
          </a:r>
          <a:endParaRPr lang="en-US" sz="3100" kern="1200" dirty="0"/>
        </a:p>
      </dsp:txBody>
      <dsp:txXfrm rot="10800000">
        <a:off x="2082414" y="1846"/>
        <a:ext cx="4965165" cy="1477504"/>
      </dsp:txXfrm>
    </dsp:sp>
    <dsp:sp modelId="{246AAF03-CA53-4C91-A22B-F5CC0034C431}">
      <dsp:nvSpPr>
        <dsp:cNvPr id="0" name=""/>
        <dsp:cNvSpPr/>
      </dsp:nvSpPr>
      <dsp:spPr>
        <a:xfrm>
          <a:off x="974286" y="1846"/>
          <a:ext cx="1477504" cy="147750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9F6962D3-4B72-42D8-803A-9A28EFECD907}">
      <dsp:nvSpPr>
        <dsp:cNvPr id="0" name=""/>
        <dsp:cNvSpPr/>
      </dsp:nvSpPr>
      <dsp:spPr>
        <a:xfrm rot="10800000">
          <a:off x="1713038" y="1920396"/>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18110" rIns="220472" bIns="118110" numCol="1" spcCol="1270" anchor="ctr" anchorCtr="0">
          <a:noAutofit/>
        </a:bodyPr>
        <a:lstStyle/>
        <a:p>
          <a:pPr lvl="0" algn="ctr" defTabSz="1377950">
            <a:lnSpc>
              <a:spcPct val="90000"/>
            </a:lnSpc>
            <a:spcBef>
              <a:spcPct val="0"/>
            </a:spcBef>
            <a:spcAft>
              <a:spcPct val="35000"/>
            </a:spcAft>
          </a:pPr>
          <a:r>
            <a:rPr lang="en-US" sz="3100" kern="1200" dirty="0" smtClean="0"/>
            <a:t>Model estimates</a:t>
          </a:r>
          <a:endParaRPr lang="en-US" sz="3100" kern="1200" dirty="0"/>
        </a:p>
      </dsp:txBody>
      <dsp:txXfrm rot="10800000">
        <a:off x="2082414" y="1920396"/>
        <a:ext cx="4965165" cy="1477504"/>
      </dsp:txXfrm>
    </dsp:sp>
    <dsp:sp modelId="{02A86A42-BA5B-4116-9B5D-6B106BECC35B}">
      <dsp:nvSpPr>
        <dsp:cNvPr id="0" name=""/>
        <dsp:cNvSpPr/>
      </dsp:nvSpPr>
      <dsp:spPr>
        <a:xfrm>
          <a:off x="974286" y="1920396"/>
          <a:ext cx="1477504" cy="1477504"/>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88A36171-8515-4154-9B03-994E7FCFFABA}">
      <dsp:nvSpPr>
        <dsp:cNvPr id="0" name=""/>
        <dsp:cNvSpPr/>
      </dsp:nvSpPr>
      <dsp:spPr>
        <a:xfrm rot="10800000">
          <a:off x="1713038" y="3838947"/>
          <a:ext cx="5334541" cy="1477504"/>
        </a:xfrm>
        <a:prstGeom prst="homePlate">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651538" tIns="118110" rIns="220472" bIns="118110" numCol="1" spcCol="1270" anchor="ctr" anchorCtr="0">
          <a:noAutofit/>
        </a:bodyPr>
        <a:lstStyle/>
        <a:p>
          <a:pPr lvl="0" algn="ctr" defTabSz="1377950">
            <a:lnSpc>
              <a:spcPct val="90000"/>
            </a:lnSpc>
            <a:spcBef>
              <a:spcPct val="0"/>
            </a:spcBef>
            <a:spcAft>
              <a:spcPct val="35000"/>
            </a:spcAft>
          </a:pPr>
          <a:r>
            <a:rPr lang="en-US" sz="3100" kern="1200" dirty="0" smtClean="0"/>
            <a:t>Recommendations</a:t>
          </a:r>
          <a:endParaRPr lang="en-US" sz="3100" kern="1200" dirty="0"/>
        </a:p>
      </dsp:txBody>
      <dsp:txXfrm rot="10800000">
        <a:off x="2082414" y="3838947"/>
        <a:ext cx="4965165" cy="1477504"/>
      </dsp:txXfrm>
    </dsp:sp>
    <dsp:sp modelId="{B99405EE-7190-4381-B464-B9120128DF74}">
      <dsp:nvSpPr>
        <dsp:cNvPr id="0" name=""/>
        <dsp:cNvSpPr/>
      </dsp:nvSpPr>
      <dsp:spPr>
        <a:xfrm>
          <a:off x="974286" y="3838947"/>
          <a:ext cx="1477504" cy="14775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6E5D1-6354-4A23-8237-FD5228AC684E}">
      <dsp:nvSpPr>
        <dsp:cNvPr id="0" name=""/>
        <dsp:cNvSpPr/>
      </dsp:nvSpPr>
      <dsp:spPr>
        <a:xfrm>
          <a:off x="676775"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Model fitting bottom trawl, consistently expecting larger RPNs than what has been observed</a:t>
          </a:r>
          <a:endParaRPr lang="en-US" sz="1600" kern="1200" dirty="0">
            <a:latin typeface="Arial" panose="020B0604020202020204" pitchFamily="34" charset="0"/>
            <a:cs typeface="Arial" panose="020B0604020202020204" pitchFamily="34" charset="0"/>
          </a:endParaRPr>
        </a:p>
      </dsp:txBody>
      <dsp:txXfrm>
        <a:off x="676775" y="222745"/>
        <a:ext cx="3704598" cy="1157686"/>
      </dsp:txXfrm>
    </dsp:sp>
    <dsp:sp modelId="{EF07491C-8E47-4DF5-A361-D2033C384640}">
      <dsp:nvSpPr>
        <dsp:cNvPr id="0" name=""/>
        <dsp:cNvSpPr/>
      </dsp:nvSpPr>
      <dsp:spPr>
        <a:xfrm>
          <a:off x="522417" y="55524"/>
          <a:ext cx="810380" cy="1215571"/>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2E7440E7-3352-4183-874D-2E4F9EF39C28}">
      <dsp:nvSpPr>
        <dsp:cNvPr id="0" name=""/>
        <dsp:cNvSpPr/>
      </dsp:nvSpPr>
      <dsp:spPr>
        <a:xfrm>
          <a:off x="4723316" y="2227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Fitting comp data relatively well, not fitting increase in mean length</a:t>
          </a:r>
          <a:endParaRPr lang="en-US" sz="1600" kern="1200" dirty="0">
            <a:latin typeface="Arial" panose="020B0604020202020204" pitchFamily="34" charset="0"/>
            <a:cs typeface="Arial" panose="020B0604020202020204" pitchFamily="34" charset="0"/>
          </a:endParaRPr>
        </a:p>
      </dsp:txBody>
      <dsp:txXfrm>
        <a:off x="4723316" y="222745"/>
        <a:ext cx="3704598" cy="1157686"/>
      </dsp:txXfrm>
    </dsp:sp>
    <dsp:sp modelId="{9CFA229D-0297-4F31-A94B-58C5638EC423}">
      <dsp:nvSpPr>
        <dsp:cNvPr id="0" name=""/>
        <dsp:cNvSpPr/>
      </dsp:nvSpPr>
      <dsp:spPr>
        <a:xfrm>
          <a:off x="4568957" y="55524"/>
          <a:ext cx="810380" cy="1215571"/>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1E282180-DF78-4FC8-A299-BF87121A7D6E}">
      <dsp:nvSpPr>
        <dsp:cNvPr id="0" name=""/>
        <dsp:cNvSpPr/>
      </dsp:nvSpPr>
      <dsp:spPr>
        <a:xfrm>
          <a:off x="676775"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Conditional age-at-length fit degrading with new data</a:t>
          </a:r>
          <a:endParaRPr lang="en-US" sz="1600" kern="1200" dirty="0">
            <a:latin typeface="Arial" panose="020B0604020202020204" pitchFamily="34" charset="0"/>
            <a:cs typeface="Arial" panose="020B0604020202020204" pitchFamily="34" charset="0"/>
          </a:endParaRPr>
        </a:p>
      </dsp:txBody>
      <dsp:txXfrm>
        <a:off x="676775" y="1680145"/>
        <a:ext cx="3704598" cy="1157686"/>
      </dsp:txXfrm>
    </dsp:sp>
    <dsp:sp modelId="{9B74B551-1E45-4843-8935-CCD9988A901A}">
      <dsp:nvSpPr>
        <dsp:cNvPr id="0" name=""/>
        <dsp:cNvSpPr/>
      </dsp:nvSpPr>
      <dsp:spPr>
        <a:xfrm>
          <a:off x="522417" y="1512923"/>
          <a:ext cx="810380" cy="1215571"/>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25000" r="-100000" b="-10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0E61FD9C-5BC5-42FE-AA2F-65192059B62C}">
      <dsp:nvSpPr>
        <dsp:cNvPr id="0" name=""/>
        <dsp:cNvSpPr/>
      </dsp:nvSpPr>
      <dsp:spPr>
        <a:xfrm>
          <a:off x="4723316" y="1680145"/>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Estimating below average year-class strength since 2014</a:t>
          </a:r>
          <a:endParaRPr lang="en-US" sz="1600" kern="1200" dirty="0">
            <a:latin typeface="Arial" panose="020B0604020202020204" pitchFamily="34" charset="0"/>
            <a:cs typeface="Arial" panose="020B0604020202020204" pitchFamily="34" charset="0"/>
          </a:endParaRPr>
        </a:p>
      </dsp:txBody>
      <dsp:txXfrm>
        <a:off x="4723316" y="1680145"/>
        <a:ext cx="3704598" cy="1157686"/>
      </dsp:txXfrm>
    </dsp:sp>
    <dsp:sp modelId="{96527D0D-04E0-463C-B2C4-1ADA9A58F251}">
      <dsp:nvSpPr>
        <dsp:cNvPr id="0" name=""/>
        <dsp:cNvSpPr/>
      </dsp:nvSpPr>
      <dsp:spPr>
        <a:xfrm>
          <a:off x="4568957" y="1512923"/>
          <a:ext cx="810380" cy="1215571"/>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50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B3D72C6F-9525-45C8-B053-10173B82918B}">
      <dsp:nvSpPr>
        <dsp:cNvPr id="0" name=""/>
        <dsp:cNvSpPr/>
      </dsp:nvSpPr>
      <dsp:spPr>
        <a:xfrm>
          <a:off x="676775"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Large retrospective pattern in estimated year-class strength, continues to decrease with each assessment</a:t>
          </a:r>
          <a:endParaRPr lang="en-US" sz="1600" kern="1200" dirty="0">
            <a:latin typeface="Arial" panose="020B0604020202020204" pitchFamily="34" charset="0"/>
            <a:cs typeface="Arial" panose="020B0604020202020204" pitchFamily="34" charset="0"/>
          </a:endParaRPr>
        </a:p>
      </dsp:txBody>
      <dsp:txXfrm>
        <a:off x="676775" y="3137544"/>
        <a:ext cx="3704598" cy="1157686"/>
      </dsp:txXfrm>
    </dsp:sp>
    <dsp:sp modelId="{0509DCCA-5939-4ABD-92CC-6F87B7C184A0}">
      <dsp:nvSpPr>
        <dsp:cNvPr id="0" name=""/>
        <dsp:cNvSpPr/>
      </dsp:nvSpPr>
      <dsp:spPr>
        <a:xfrm>
          <a:off x="522417" y="2970323"/>
          <a:ext cx="810380" cy="1215571"/>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5000" r="-25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 modelId="{76876AE9-150E-47B7-9E28-3EDE3D55D733}">
      <dsp:nvSpPr>
        <dsp:cNvPr id="0" name=""/>
        <dsp:cNvSpPr/>
      </dsp:nvSpPr>
      <dsp:spPr>
        <a:xfrm>
          <a:off x="4723316" y="3137544"/>
          <a:ext cx="3704598" cy="1157686"/>
        </a:xfrm>
        <a:prstGeom prst="rect">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8414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Projecting spawning biomass to decrease through 2024, then increase (if average recruitment realized from 2022 on)</a:t>
          </a:r>
          <a:endParaRPr lang="en-US" sz="1600" kern="1200" dirty="0">
            <a:latin typeface="Arial" panose="020B0604020202020204" pitchFamily="34" charset="0"/>
            <a:cs typeface="Arial" panose="020B0604020202020204" pitchFamily="34" charset="0"/>
          </a:endParaRPr>
        </a:p>
      </dsp:txBody>
      <dsp:txXfrm>
        <a:off x="4723316" y="3137544"/>
        <a:ext cx="3704598" cy="1157686"/>
      </dsp:txXfrm>
    </dsp:sp>
    <dsp:sp modelId="{F2D374BF-4FCE-43F3-948D-29F35CCFA98C}">
      <dsp:nvSpPr>
        <dsp:cNvPr id="0" name=""/>
        <dsp:cNvSpPr/>
      </dsp:nvSpPr>
      <dsp:spPr>
        <a:xfrm>
          <a:off x="4568957" y="2970323"/>
          <a:ext cx="810380" cy="1215571"/>
        </a:xfrm>
        <a:prstGeom prst="rect">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72000"/>
          </a:stretch>
        </a:blip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900B49-6513-467C-A7E7-530B07C77D98}" type="datetimeFigureOut">
              <a:rPr lang="en-US" smtClean="0"/>
              <a:t>11/9/2023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5BA21-56C6-4AB7-83CC-2F1385E1A7B5}" type="slidenum">
              <a:rPr lang="en-US" smtClean="0"/>
              <a:t>‹#›</a:t>
            </a:fld>
            <a:endParaRPr lang="en-US"/>
          </a:p>
        </p:txBody>
      </p:sp>
    </p:spTree>
    <p:extLst>
      <p:ext uri="{BB962C8B-B14F-4D97-AF65-F5344CB8AC3E}">
        <p14:creationId xmlns:p14="http://schemas.microsoft.com/office/powerpoint/2010/main" val="1938663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581192"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6D89A87-7E51-4F4D-ACC5-8BA538AC7A1F}" type="datetime9">
              <a:rPr lang="en-US" smtClean="0"/>
              <a:t>11/9/2023 7:22:10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Picture Placeholder 9">
            <a:extLst>
              <a:ext uri="{FF2B5EF4-FFF2-40B4-BE49-F238E27FC236}">
                <a16:creationId xmlns:a16="http://schemas.microsoft.com/office/drawing/2014/main" id="{60462B74-C9F4-401F-B8E1-FBD4792E56FA}"/>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8398756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D73E2A-A134-48BD-83CF-88D5A1E80A18}" type="datetime9">
              <a:rPr lang="en-US" smtClean="0"/>
              <a:t>11/9/2023 7:22:10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1DB7A51-2938-4A7B-A5C7-3F00ABC704F2}"/>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4B96872D-199B-4969-8936-9714E4BE6D9F}"/>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47376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D9E8620B-4BDA-47A0-B52E-A046E3D4E5C6}" type="datetime9">
              <a:rPr lang="en-US" smtClean="0"/>
              <a:t>11/9/2023 7:22:10 AM</a:t>
            </a:fld>
            <a:endParaRPr lang="en-US" dirty="0"/>
          </a:p>
        </p:txBody>
      </p:sp>
      <p:sp>
        <p:nvSpPr>
          <p:cNvPr id="5" name="Footer Placeholder 4"/>
          <p:cNvSpPr>
            <a:spLocks noGrp="1"/>
          </p:cNvSpPr>
          <p:nvPr>
            <p:ph type="ftr" sz="quarter" idx="11"/>
          </p:nvPr>
        </p:nvSpPr>
        <p:spPr>
          <a:xfrm>
            <a:off x="581192" y="5951810"/>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2188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5141975"/>
            <a:ext cx="8468145"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3043911"/>
            <a:ext cx="8272211" cy="1497507"/>
          </a:xfrm>
        </p:spPr>
        <p:txBody>
          <a:bodyPr anchor="b">
            <a:normAutofit/>
          </a:bodyPr>
          <a:lstStyle>
            <a:lvl1pPr algn="l">
              <a:defRPr sz="27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35895" y="4541417"/>
            <a:ext cx="8272211" cy="600556"/>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EEA7ECD-95E7-485F-866E-CC759B75EA34}" type="datetime9">
              <a:rPr lang="en-US" smtClean="0"/>
              <a:t>11/9/2023 7:22:10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60ECD88C-B2CE-4747-BF15-020C37E38D42}"/>
              </a:ext>
            </a:extLst>
          </p:cNvPr>
          <p:cNvSpPr>
            <a:spLocks noGrp="1"/>
          </p:cNvSpPr>
          <p:nvPr>
            <p:ph type="pic" sz="quarter" idx="13" hasCustomPrompt="1"/>
          </p:nvPr>
        </p:nvSpPr>
        <p:spPr>
          <a:xfrm>
            <a:off x="251175" y="5681499"/>
            <a:ext cx="770467"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
        <p:nvSpPr>
          <p:cNvPr id="10" name="Picture Placeholder 9">
            <a:extLst>
              <a:ext uri="{FF2B5EF4-FFF2-40B4-BE49-F238E27FC236}">
                <a16:creationId xmlns:a16="http://schemas.microsoft.com/office/drawing/2014/main" id="{4745BCAC-898A-4739-BD0E-5F07CEE60A79}"/>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03FC237-4E0F-4947-AEC2-2B8B0F9A2F5E}" type="datetime9">
              <a:rPr lang="en-US" smtClean="0"/>
              <a:t>11/9/2023 7:22:10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10" name="Picture Placeholder 9">
            <a:extLst>
              <a:ext uri="{FF2B5EF4-FFF2-40B4-BE49-F238E27FC236}">
                <a16:creationId xmlns:a16="http://schemas.microsoft.com/office/drawing/2014/main" id="{86C967C7-6CE4-46B2-804B-B59D271138B7}"/>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1" name="Rectangle 10">
            <a:extLst>
              <a:ext uri="{FF2B5EF4-FFF2-40B4-BE49-F238E27FC236}">
                <a16:creationId xmlns:a16="http://schemas.microsoft.com/office/drawing/2014/main" id="{D1D1FA29-4768-4E60-A6D7-D432703E8E04}"/>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a:extLst>
              <a:ext uri="{FF2B5EF4-FFF2-40B4-BE49-F238E27FC236}">
                <a16:creationId xmlns:a16="http://schemas.microsoft.com/office/drawing/2014/main" id="{70ECD76F-89E0-4FB1-A1F5-F9C9E494EAF3}"/>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D32C7B-7D8A-4DE5-A55B-070028096885}" type="datetime9">
              <a:rPr lang="en-US" smtClean="0"/>
              <a:t>11/9/2023 7:22:10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
        <p:nvSpPr>
          <p:cNvPr id="6" name="Picture Placeholder 9">
            <a:extLst>
              <a:ext uri="{FF2B5EF4-FFF2-40B4-BE49-F238E27FC236}">
                <a16:creationId xmlns:a16="http://schemas.microsoft.com/office/drawing/2014/main" id="{BCE72FD7-7235-43F1-835C-35F26640CB3C}"/>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5141973"/>
            <a:ext cx="847365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2296"/>
            <a:ext cx="3682084" cy="689514"/>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5262297"/>
            <a:ext cx="4402490" cy="689515"/>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B6DF6A-0784-483E-BD6E-2D20E6FF66DD}" type="datetime9">
              <a:rPr lang="en-US" smtClean="0"/>
              <a:t>11/9/2023 7:22:10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0B06A6D8-59B6-48EF-97A3-580C263862A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4693389"/>
            <a:ext cx="8272212" cy="566738"/>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5260128"/>
            <a:ext cx="8272213" cy="598671"/>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671C97-CE08-4282-9E59-2B275508752C}" type="datetime9">
              <a:rPr lang="en-US" smtClean="0"/>
              <a:t>11/9/2023 7:22:10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5C9C32F3-1DF0-4FA3-BD8A-B66513D842BD}"/>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581192" y="1523259"/>
            <a:ext cx="7989752" cy="4335538"/>
          </a:xfrm>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100951-0EBA-4EB1-9B7B-DC4FDB0F0476}" type="datetime9">
              <a:rPr lang="en-US" smtClean="0"/>
              <a:t>11/9/2023 7:22:10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Picture Placeholder 9">
            <a:extLst>
              <a:ext uri="{FF2B5EF4-FFF2-40B4-BE49-F238E27FC236}">
                <a16:creationId xmlns:a16="http://schemas.microsoft.com/office/drawing/2014/main" id="{8E3E1CD5-CFCA-42EE-9113-0B154D972C8A}"/>
              </a:ext>
            </a:extLst>
          </p:cNvPr>
          <p:cNvSpPr>
            <a:spLocks noGrp="1"/>
          </p:cNvSpPr>
          <p:nvPr>
            <p:ph type="pic" sz="quarter" idx="14" hasCustomPrompt="1"/>
          </p:nvPr>
        </p:nvSpPr>
        <p:spPr>
          <a:xfrm>
            <a:off x="8124340"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
        <p:nvSpPr>
          <p:cNvPr id="12" name="Rectangle 11">
            <a:extLst>
              <a:ext uri="{FF2B5EF4-FFF2-40B4-BE49-F238E27FC236}">
                <a16:creationId xmlns:a16="http://schemas.microsoft.com/office/drawing/2014/main" id="{66E8F43A-E827-4977-A0E1-A59D07237096}"/>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94554E60-40A6-46E8-BD15-27BDC40B01C5}"/>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599725"/>
            <a:ext cx="2180113"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675727"/>
            <a:ext cx="1503123"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675727"/>
            <a:ext cx="592220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5956138"/>
            <a:ext cx="996106" cy="365125"/>
          </a:xfrm>
        </p:spPr>
        <p:txBody>
          <a:bodyPr/>
          <a:lstStyle>
            <a:lvl1pPr>
              <a:defRPr>
                <a:solidFill>
                  <a:schemeClr val="accent1">
                    <a:lumMod val="75000"/>
                    <a:lumOff val="25000"/>
                  </a:schemeClr>
                </a:solidFill>
              </a:defRPr>
            </a:lvl1pPr>
          </a:lstStyle>
          <a:p>
            <a:fld id="{9677B24D-51EC-48F2-895C-1032AC9F527E}" type="datetime9">
              <a:rPr lang="en-US" smtClean="0"/>
              <a:t>11/9/2023 7:22:10 AM</a:t>
            </a:fld>
            <a:endParaRPr lang="en-US" dirty="0"/>
          </a:p>
        </p:txBody>
      </p:sp>
      <p:sp>
        <p:nvSpPr>
          <p:cNvPr id="5" name="Footer Placeholder 4"/>
          <p:cNvSpPr>
            <a:spLocks noGrp="1"/>
          </p:cNvSpPr>
          <p:nvPr>
            <p:ph type="ftr" sz="quarter" idx="11"/>
          </p:nvPr>
        </p:nvSpPr>
        <p:spPr>
          <a:xfrm>
            <a:off x="581193" y="5951812"/>
            <a:ext cx="5922209" cy="365125"/>
          </a:xfrm>
        </p:spPr>
        <p:txBody>
          <a:bodyPr/>
          <a:lstStyle/>
          <a:p>
            <a:r>
              <a:rPr lang="en-US" dirty="0" smtClean="0"/>
              <a:t>Stock name</a:t>
            </a:r>
            <a:endParaRPr lang="en-US" dirty="0"/>
          </a:p>
        </p:txBody>
      </p:sp>
      <p:sp>
        <p:nvSpPr>
          <p:cNvPr id="6" name="Slide Number Placeholder 5"/>
          <p:cNvSpPr>
            <a:spLocks noGrp="1"/>
          </p:cNvSpPr>
          <p:nvPr>
            <p:ph type="sldNum" sz="quarter" idx="12"/>
          </p:nvPr>
        </p:nvSpPr>
        <p:spPr>
          <a:xfrm>
            <a:off x="7834962" y="5956138"/>
            <a:ext cx="873146"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
        <p:nvSpPr>
          <p:cNvPr id="9" name="Picture Placeholder 9">
            <a:extLst>
              <a:ext uri="{FF2B5EF4-FFF2-40B4-BE49-F238E27FC236}">
                <a16:creationId xmlns:a16="http://schemas.microsoft.com/office/drawing/2014/main" id="{91A95823-A39A-4BD7-9037-1A11F0730446}"/>
              </a:ext>
            </a:extLst>
          </p:cNvPr>
          <p:cNvSpPr>
            <a:spLocks noGrp="1"/>
          </p:cNvSpPr>
          <p:nvPr>
            <p:ph type="pic" sz="quarter" idx="14" hasCustomPrompt="1"/>
          </p:nvPr>
        </p:nvSpPr>
        <p:spPr>
          <a:xfrm>
            <a:off x="6152928" y="5900198"/>
            <a:ext cx="378152" cy="511293"/>
          </a:xfrm>
        </p:spPr>
        <p:txBody>
          <a:bodyPr>
            <a:noAutofit/>
          </a:bodyPr>
          <a:lstStyle>
            <a:lvl1pPr marL="0" indent="0">
              <a:buNone/>
              <a:defRPr sz="788">
                <a:solidFill>
                  <a:schemeClr val="bg1">
                    <a:lumMod val="50000"/>
                  </a:schemeClr>
                </a:solidFill>
              </a:defRPr>
            </a:lvl1pPr>
          </a:lstStyle>
          <a:p>
            <a:r>
              <a:rPr lang="en-US" dirty="0"/>
              <a:t>Click to add logo</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81192" y="1616271"/>
            <a:ext cx="7989752" cy="43355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8FC42C-2957-471C-B7A8-1C355E620BF8}" type="datetime9">
              <a:rPr lang="en-US" smtClean="0"/>
              <a:t>11/9/2023 7:22:10 AM</a:t>
            </a:fld>
            <a:endParaRPr lang="en-US" dirty="0"/>
          </a:p>
        </p:txBody>
      </p:sp>
      <p:sp>
        <p:nvSpPr>
          <p:cNvPr id="5" name="Footer Placeholder 4"/>
          <p:cNvSpPr>
            <a:spLocks noGrp="1"/>
          </p:cNvSpPr>
          <p:nvPr>
            <p:ph type="ftr" sz="quarter" idx="11"/>
          </p:nvPr>
        </p:nvSpPr>
        <p:spPr/>
        <p:txBody>
          <a:bodyPr/>
          <a:lstStyle/>
          <a:p>
            <a:r>
              <a:rPr lang="en-US" dirty="0" smtClean="0"/>
              <a:t>Stock name</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54978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52646" y="5565058"/>
            <a:ext cx="8238707" cy="835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8D486DF7-CB6A-4EF8-A6AC-67889A1A2BF8}" type="datetime9">
              <a:rPr lang="en-US" smtClean="0"/>
              <a:t>11/9/2023 7:22:10 AM</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t>Stock name</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Picture Placeholder 9">
            <a:extLst>
              <a:ext uri="{FF2B5EF4-FFF2-40B4-BE49-F238E27FC236}">
                <a16:creationId xmlns:a16="http://schemas.microsoft.com/office/drawing/2014/main" id="{18C50BD2-D693-4B76-839B-C2E20D3C1DA3}"/>
              </a:ext>
            </a:extLst>
          </p:cNvPr>
          <p:cNvSpPr>
            <a:spLocks noGrp="1"/>
          </p:cNvSpPr>
          <p:nvPr>
            <p:ph type="pic" sz="quarter" idx="13" hasCustomPrompt="1"/>
          </p:nvPr>
        </p:nvSpPr>
        <p:spPr>
          <a:xfrm>
            <a:off x="251175" y="5681499"/>
            <a:ext cx="762329" cy="914400"/>
          </a:xfrm>
        </p:spPr>
        <p:txBody>
          <a:bodyPr>
            <a:noAutofit/>
          </a:bodyPr>
          <a:lstStyle>
            <a:lvl1pPr marL="0" indent="0">
              <a:buNone/>
              <a:defRPr sz="788">
                <a:solidFill>
                  <a:schemeClr val="bg1">
                    <a:lumMod val="50000"/>
                  </a:schemeClr>
                </a:solidFill>
              </a:defRPr>
            </a:lvl1pPr>
          </a:lstStyle>
          <a:p>
            <a:r>
              <a:rPr lang="en-US" dirty="0"/>
              <a:t>Click to add Presenter Photo</a:t>
            </a:r>
          </a:p>
        </p:txBody>
      </p:sp>
    </p:spTree>
    <p:extLst>
      <p:ext uri="{BB962C8B-B14F-4D97-AF65-F5344CB8AC3E}">
        <p14:creationId xmlns:p14="http://schemas.microsoft.com/office/powerpoint/2010/main" val="2674728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2" y="1523260"/>
            <a:ext cx="3899527" cy="433779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282" y="1523259"/>
            <a:ext cx="3907662" cy="433779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36CAF6-1041-4282-BBE6-88C1E99AC12C}" type="datetime9">
              <a:rPr lang="en-US" smtClean="0"/>
              <a:t>11/9/2023 7:22:10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2FD1BBA3-9CE9-49A9-85F2-D4CC59C4D783}"/>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Title 1">
            <a:extLst>
              <a:ext uri="{FF2B5EF4-FFF2-40B4-BE49-F238E27FC236}">
                <a16:creationId xmlns:a16="http://schemas.microsoft.com/office/drawing/2014/main" id="{EF83AA0A-6A4C-496D-8AAE-B2357AD9E370}"/>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0725044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19" y="1539745"/>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81192" y="2220243"/>
            <a:ext cx="3899527"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969308" y="1539745"/>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3282" y="2220243"/>
            <a:ext cx="3907662" cy="364080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E8707F7-9241-4DF7-8736-86224C4ADAA9}" type="datetime9">
              <a:rPr lang="en-US" smtClean="0"/>
              <a:t>11/9/2023 7:22:10 AM</a:t>
            </a:fld>
            <a:endParaRPr lang="en-US" dirty="0"/>
          </a:p>
        </p:txBody>
      </p:sp>
      <p:sp>
        <p:nvSpPr>
          <p:cNvPr id="8" name="Footer Placeholder 7"/>
          <p:cNvSpPr>
            <a:spLocks noGrp="1"/>
          </p:cNvSpPr>
          <p:nvPr>
            <p:ph type="ftr" sz="quarter" idx="11"/>
          </p:nvPr>
        </p:nvSpPr>
        <p:spPr/>
        <p:txBody>
          <a:bodyPr/>
          <a:lstStyle/>
          <a:p>
            <a:r>
              <a:rPr lang="en-US" dirty="0" smtClean="0"/>
              <a:t>Stock name</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84E29D9E-8ECB-48A5-9D5C-5B27EB79AB20}"/>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Title 1">
            <a:extLst>
              <a:ext uri="{FF2B5EF4-FFF2-40B4-BE49-F238E27FC236}">
                <a16:creationId xmlns:a16="http://schemas.microsoft.com/office/drawing/2014/main" id="{71345CE4-7F4F-45F5-80A4-11AF16253592}"/>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9993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4743925-EB20-4BF1-8DB8-4A47A6890E1D}" type="datetime9">
              <a:rPr lang="en-US" smtClean="0"/>
              <a:t>11/9/2023 7:22:10 AM</a:t>
            </a:fld>
            <a:endParaRPr lang="en-US" dirty="0"/>
          </a:p>
        </p:txBody>
      </p:sp>
      <p:sp>
        <p:nvSpPr>
          <p:cNvPr id="4" name="Footer Placeholder 3"/>
          <p:cNvSpPr>
            <a:spLocks noGrp="1"/>
          </p:cNvSpPr>
          <p:nvPr>
            <p:ph type="ftr" sz="quarter" idx="11"/>
          </p:nvPr>
        </p:nvSpPr>
        <p:spPr/>
        <p:txBody>
          <a:bodyPr/>
          <a:lstStyle/>
          <a:p>
            <a:r>
              <a:rPr lang="en-US" dirty="0" smtClean="0"/>
              <a:t>Stock name</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16A5B7A0-A98C-4DF5-B8D3-01AD938FA37E}"/>
              </a:ext>
            </a:extLst>
          </p:cNvPr>
          <p:cNvSpPr>
            <a:spLocks noChangeAspect="1"/>
          </p:cNvSpPr>
          <p:nvPr userDrawn="1"/>
        </p:nvSpPr>
        <p:spPr>
          <a:xfrm>
            <a:off x="448093" y="599725"/>
            <a:ext cx="8243624" cy="83578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a:extLst>
              <a:ext uri="{FF2B5EF4-FFF2-40B4-BE49-F238E27FC236}">
                <a16:creationId xmlns:a16="http://schemas.microsoft.com/office/drawing/2014/main" id="{18FDDBEB-657F-41D9-AAD9-C0B4F145F0FE}"/>
              </a:ext>
            </a:extLst>
          </p:cNvPr>
          <p:cNvSpPr>
            <a:spLocks noGrp="1"/>
          </p:cNvSpPr>
          <p:nvPr>
            <p:ph type="title"/>
          </p:nvPr>
        </p:nvSpPr>
        <p:spPr>
          <a:xfrm>
            <a:off x="581192" y="687474"/>
            <a:ext cx="7579582" cy="630049"/>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244721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B3F06E-49A2-43FE-876D-E186B4BF31B2}" type="datetime9">
              <a:rPr lang="en-US" smtClean="0"/>
              <a:t>11/9/2023 7:22:10 AM</a:t>
            </a:fld>
            <a:endParaRPr lang="en-US" dirty="0"/>
          </a:p>
        </p:txBody>
      </p:sp>
      <p:sp>
        <p:nvSpPr>
          <p:cNvPr id="3" name="Footer Placeholder 2"/>
          <p:cNvSpPr>
            <a:spLocks noGrp="1"/>
          </p:cNvSpPr>
          <p:nvPr>
            <p:ph type="ftr" sz="quarter" idx="11"/>
          </p:nvPr>
        </p:nvSpPr>
        <p:spPr/>
        <p:txBody>
          <a:bodyPr/>
          <a:lstStyle/>
          <a:p>
            <a:r>
              <a:rPr lang="en-US" dirty="0" smtClean="0"/>
              <a:t>Stock name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9337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74AC25D-3120-41A8-8534-4F04300C6388}" type="datetime9">
              <a:rPr lang="en-US" smtClean="0"/>
              <a:t>11/9/2023 7:22:10 AM</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331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C7DE0-5E30-4147-8E81-1C9456923812}" type="datetime9">
              <a:rPr lang="en-US" smtClean="0"/>
              <a:t>11/9/2023 7:22:10 AM</a:t>
            </a:fld>
            <a:endParaRPr lang="en-US" dirty="0"/>
          </a:p>
        </p:txBody>
      </p:sp>
      <p:sp>
        <p:nvSpPr>
          <p:cNvPr id="6" name="Footer Placeholder 5"/>
          <p:cNvSpPr>
            <a:spLocks noGrp="1"/>
          </p:cNvSpPr>
          <p:nvPr>
            <p:ph type="ftr" sz="quarter" idx="11"/>
          </p:nvPr>
        </p:nvSpPr>
        <p:spPr/>
        <p:txBody>
          <a:bodyPr/>
          <a:lstStyle/>
          <a:p>
            <a:r>
              <a:rPr lang="en-US" dirty="0" smtClean="0"/>
              <a:t>Stock name</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2519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40C884A-B0D9-42A7-BB68-DE29C4772622}" type="datetime9">
              <a:rPr lang="en-US" smtClean="0"/>
              <a:t>11/9/2023 7:22:10 AM</a:t>
            </a:fld>
            <a:endParaRPr lang="en-US" dirty="0"/>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latin typeface="Arial" panose="020B0604020202020204" pitchFamily="34" charset="0"/>
                <a:cs typeface="Arial" panose="020B0604020202020204" pitchFamily="34" charset="0"/>
              </a:defRPr>
            </a:lvl1pPr>
          </a:lstStyle>
          <a:p>
            <a:r>
              <a:rPr lang="en-US" dirty="0" smtClean="0"/>
              <a:t>Stock name</a:t>
            </a:r>
            <a:endParaRPr lang="en-US" dirty="0"/>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latin typeface="Arial" panose="020B0604020202020204" pitchFamily="34" charset="0"/>
                <a:cs typeface="Arial" panose="020B0604020202020204" pitchFamily="34" charset="0"/>
              </a:defRPr>
            </a:lvl1pPr>
          </a:lstStyle>
          <a:p>
            <a:fld id="{D57F1E4F-1CFF-5643-939E-217C01CDF565}" type="slidenum">
              <a:rPr lang="en-US" smtClean="0"/>
              <a:pPr/>
              <a:t>‹#›</a:t>
            </a:fld>
            <a:endParaRPr lang="en-US" dirty="0"/>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800476" y="5873741"/>
            <a:ext cx="486789" cy="521261"/>
          </a:xfrm>
          <a:prstGeom prst="rect">
            <a:avLst/>
          </a:prstGeom>
        </p:spPr>
      </p:pic>
    </p:spTree>
    <p:extLst>
      <p:ext uri="{BB962C8B-B14F-4D97-AF65-F5344CB8AC3E}">
        <p14:creationId xmlns:p14="http://schemas.microsoft.com/office/powerpoint/2010/main" val="774200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1" r:id="rId12"/>
    <p:sldLayoutId id="2147483654" r:id="rId13"/>
    <p:sldLayoutId id="2147483655" r:id="rId14"/>
    <p:sldLayoutId id="2147483656" r:id="rId15"/>
    <p:sldLayoutId id="2147483657" r:id="rId16"/>
    <p:sldLayoutId id="2147483658" r:id="rId17"/>
    <p:sldLayoutId id="2147483659" r:id="rId18"/>
  </p:sldLayoutIdLst>
  <p:timing>
    <p:tnLst>
      <p:par>
        <p:cTn id="1" dur="indefinite" restart="never" nodeType="tmRoot"/>
      </p:par>
    </p:tnLst>
  </p:timing>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6.jpg"/><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jpg"/><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45.png"/><Relationship Id="rId1" Type="http://schemas.openxmlformats.org/officeDocument/2006/relationships/slideLayout" Target="../slideLayouts/slideLayout11.xml"/><Relationship Id="rId5" Type="http://schemas.openxmlformats.org/officeDocument/2006/relationships/image" Target="../media/image47.jp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11.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38.jpg"/><Relationship Id="rId1" Type="http://schemas.openxmlformats.org/officeDocument/2006/relationships/slideLayout" Target="../slideLayouts/slideLayout11.xml"/><Relationship Id="rId6" Type="http://schemas.openxmlformats.org/officeDocument/2006/relationships/image" Target="../media/image51.emf"/><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4.jpg"/><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jpg"/><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8.jp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85.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4.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2.jpg"/><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p:txBody>
          <a:bodyPr/>
          <a:lstStyle/>
          <a:p>
            <a:r>
              <a:rPr lang="en-US" dirty="0" smtClean="0"/>
              <a:t>Goa pacific cod</a:t>
            </a:r>
            <a:endParaRPr lang="en-US" dirty="0"/>
          </a:p>
        </p:txBody>
      </p:sp>
      <p:sp>
        <p:nvSpPr>
          <p:cNvPr id="3" name="Subtitle 2">
            <a:extLst>
              <a:ext uri="{FF2B5EF4-FFF2-40B4-BE49-F238E27FC236}">
                <a16:creationId xmlns:a16="http://schemas.microsoft.com/office/drawing/2014/main" id="{04B1154E-7A69-49EA-A13E-915E0B1A3A7C}"/>
              </a:ext>
            </a:extLst>
          </p:cNvPr>
          <p:cNvSpPr>
            <a:spLocks noGrp="1"/>
          </p:cNvSpPr>
          <p:nvPr>
            <p:ph type="subTitle" idx="1"/>
          </p:nvPr>
        </p:nvSpPr>
        <p:spPr>
          <a:xfrm>
            <a:off x="581191" y="2495444"/>
            <a:ext cx="8231272" cy="939734"/>
          </a:xfrm>
        </p:spPr>
        <p:txBody>
          <a:bodyPr>
            <a:normAutofit/>
          </a:bodyPr>
          <a:lstStyle/>
          <a:p>
            <a:r>
              <a:rPr lang="en-US" dirty="0" smtClean="0"/>
              <a:t>Pete </a:t>
            </a:r>
            <a:r>
              <a:rPr lang="en-US" dirty="0" err="1" smtClean="0"/>
              <a:t>hulson</a:t>
            </a:r>
            <a:r>
              <a:rPr lang="en-US" dirty="0" smtClean="0"/>
              <a:t>, </a:t>
            </a:r>
            <a:r>
              <a:rPr lang="en-US" dirty="0" err="1" smtClean="0"/>
              <a:t>steve</a:t>
            </a:r>
            <a:r>
              <a:rPr lang="en-US" dirty="0" smtClean="0"/>
              <a:t> </a:t>
            </a:r>
            <a:r>
              <a:rPr lang="en-US" dirty="0" err="1" smtClean="0"/>
              <a:t>barbeaux</a:t>
            </a:r>
            <a:r>
              <a:rPr lang="en-US" dirty="0" smtClean="0"/>
              <a:t>, </a:t>
            </a:r>
            <a:r>
              <a:rPr lang="en-US" dirty="0" err="1" smtClean="0"/>
              <a:t>bridget</a:t>
            </a:r>
            <a:r>
              <a:rPr lang="en-US" dirty="0" smtClean="0"/>
              <a:t> </a:t>
            </a:r>
            <a:r>
              <a:rPr lang="en-US" dirty="0" err="1" smtClean="0"/>
              <a:t>ferriss</a:t>
            </a:r>
            <a:r>
              <a:rPr lang="en-US" dirty="0" smtClean="0"/>
              <a:t>, </a:t>
            </a:r>
            <a:r>
              <a:rPr lang="en-US" dirty="0" err="1" smtClean="0"/>
              <a:t>katy</a:t>
            </a:r>
            <a:r>
              <a:rPr lang="en-US" dirty="0" smtClean="0"/>
              <a:t> </a:t>
            </a:r>
            <a:r>
              <a:rPr lang="en-US" dirty="0" err="1" smtClean="0"/>
              <a:t>echave</a:t>
            </a:r>
            <a:r>
              <a:rPr lang="en-US" dirty="0" smtClean="0"/>
              <a:t>, Julie Nielsen, s. </a:t>
            </a:r>
            <a:r>
              <a:rPr lang="en-US" dirty="0" err="1" smtClean="0"/>
              <a:t>kalei</a:t>
            </a:r>
            <a:r>
              <a:rPr lang="en-US" dirty="0" smtClean="0"/>
              <a:t> </a:t>
            </a:r>
            <a:r>
              <a:rPr lang="en-US" dirty="0" err="1" smtClean="0"/>
              <a:t>shotwell</a:t>
            </a:r>
            <a:r>
              <a:rPr lang="en-US" dirty="0" smtClean="0"/>
              <a:t>, ben laurel, and Ingrid spies</a:t>
            </a:r>
            <a:endParaRPr lang="en-US" dirty="0"/>
          </a:p>
        </p:txBody>
      </p:sp>
      <p:sp>
        <p:nvSpPr>
          <p:cNvPr id="5" name="Rectangle 4"/>
          <p:cNvSpPr/>
          <p:nvPr/>
        </p:nvSpPr>
        <p:spPr>
          <a:xfrm>
            <a:off x="581192" y="3085765"/>
            <a:ext cx="8231271" cy="3298993"/>
          </a:xfrm>
          <a:prstGeom prst="rect">
            <a:avLst/>
          </a:prstGeom>
          <a:blipFill dpi="0" rotWithShape="1">
            <a:blip r:embed="rId2">
              <a:alphaModFix amt="50000"/>
            </a:blip>
            <a:srcRect/>
            <a:stretch>
              <a:fillRect t="-20000" b="-10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96;p12"/>
          <p:cNvPicPr preferRelativeResize="0"/>
          <p:nvPr/>
        </p:nvPicPr>
        <p:blipFill rotWithShape="1">
          <a:blip r:embed="rId3">
            <a:alphaModFix/>
          </a:blip>
          <a:srcRect/>
          <a:stretch/>
        </p:blipFill>
        <p:spPr>
          <a:xfrm>
            <a:off x="6409035" y="2910275"/>
            <a:ext cx="2656707" cy="2266991"/>
          </a:xfrm>
          <a:prstGeom prst="rect">
            <a:avLst/>
          </a:prstGeom>
          <a:noFill/>
          <a:ln>
            <a:noFill/>
          </a:ln>
        </p:spPr>
      </p:pic>
      <p:pic>
        <p:nvPicPr>
          <p:cNvPr id="1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1192" y="-111726"/>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Google Shape;177;p23"/>
          <p:cNvSpPr txBox="1"/>
          <p:nvPr/>
        </p:nvSpPr>
        <p:spPr>
          <a:xfrm>
            <a:off x="581191" y="5923134"/>
            <a:ext cx="81421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dirty="0" smtClean="0">
                <a:solidFill>
                  <a:srgbClr val="D8D8D8"/>
                </a:solidFill>
                <a:latin typeface="Gill Sans"/>
                <a:ea typeface="Gill Sans"/>
                <a:cs typeface="Gill Sans"/>
                <a:sym typeface="Gill Sans"/>
              </a:rPr>
              <a:t>November 2023, </a:t>
            </a:r>
            <a:r>
              <a:rPr lang="en-US" sz="2400" dirty="0">
                <a:solidFill>
                  <a:srgbClr val="D8D8D8"/>
                </a:solidFill>
                <a:latin typeface="Gill Sans"/>
                <a:ea typeface="Gill Sans"/>
                <a:cs typeface="Gill Sans"/>
                <a:sym typeface="Gill Sans"/>
              </a:rPr>
              <a:t>Presentation to the </a:t>
            </a:r>
            <a:r>
              <a:rPr lang="en-US" sz="2400" dirty="0" smtClean="0">
                <a:solidFill>
                  <a:srgbClr val="D8D8D8"/>
                </a:solidFill>
                <a:latin typeface="Gill Sans"/>
                <a:ea typeface="Gill Sans"/>
                <a:cs typeface="Gill Sans"/>
                <a:sym typeface="Gill Sans"/>
              </a:rPr>
              <a:t>GOA Plan Team</a:t>
            </a:r>
            <a:endParaRPr sz="1400" b="0" i="0" u="none" strike="noStrike" cap="none" dirty="0">
              <a:solidFill>
                <a:srgbClr val="000000"/>
              </a:solidFill>
              <a:latin typeface="Arial"/>
              <a:ea typeface="Arial"/>
              <a:cs typeface="Arial"/>
              <a:sym typeface="Arial"/>
            </a:endParaRPr>
          </a:p>
        </p:txBody>
      </p:sp>
      <p:pic>
        <p:nvPicPr>
          <p:cNvPr id="9" name="Google Shape;176;p23"/>
          <p:cNvPicPr preferRelativeResize="0"/>
          <p:nvPr/>
        </p:nvPicPr>
        <p:blipFill rotWithShape="1">
          <a:blip r:embed="rId5">
            <a:alphaModFix/>
          </a:blip>
          <a:srcRect/>
          <a:stretch/>
        </p:blipFill>
        <p:spPr>
          <a:xfrm>
            <a:off x="7166919" y="5352756"/>
            <a:ext cx="1556418" cy="543190"/>
          </a:xfrm>
          <a:prstGeom prst="rect">
            <a:avLst/>
          </a:prstGeom>
          <a:noFill/>
          <a:ln>
            <a:noFill/>
          </a:ln>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7055" y="856331"/>
            <a:ext cx="1320334" cy="1320334"/>
          </a:xfrm>
          <a:prstGeom prst="rect">
            <a:avLst/>
          </a:prstGeom>
        </p:spPr>
      </p:pic>
    </p:spTree>
    <p:extLst>
      <p:ext uri="{BB962C8B-B14F-4D97-AF65-F5344CB8AC3E}">
        <p14:creationId xmlns:p14="http://schemas.microsoft.com/office/powerpoint/2010/main" val="3388156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Weighting of conditional age-at-length</a:t>
            </a:r>
          </a:p>
          <a:p>
            <a:r>
              <a:rPr lang="en-US" sz="2100" dirty="0" smtClean="0"/>
              <a:t>Changed minimum sample size from 1 (19.1a) to 0.001 (19.1b)</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10</a:t>
            </a:fld>
            <a:endParaRPr lang="en-US" sz="1400" dirty="0"/>
          </a:p>
        </p:txBody>
      </p:sp>
      <p:graphicFrame>
        <p:nvGraphicFramePr>
          <p:cNvPr id="4" name="Table 3"/>
          <p:cNvGraphicFramePr>
            <a:graphicFrameLocks noGrp="1"/>
          </p:cNvGraphicFramePr>
          <p:nvPr>
            <p:extLst>
              <p:ext uri="{D42A27DB-BD31-4B8C-83A1-F6EECF244321}">
                <p14:modId xmlns:p14="http://schemas.microsoft.com/office/powerpoint/2010/main" val="1329633955"/>
              </p:ext>
            </p:extLst>
          </p:nvPr>
        </p:nvGraphicFramePr>
        <p:xfrm>
          <a:off x="484587" y="3033610"/>
          <a:ext cx="8180173" cy="2468880"/>
        </p:xfrm>
        <a:graphic>
          <a:graphicData uri="http://schemas.openxmlformats.org/drawingml/2006/table">
            <a:tbl>
              <a:tblPr firstRow="1" firstCol="1" bandRow="1">
                <a:tableStyleId>{5C22544A-7EE6-4342-B048-85BDC9FD1C3A}</a:tableStyleId>
              </a:tblPr>
              <a:tblGrid>
                <a:gridCol w="2725634">
                  <a:extLst>
                    <a:ext uri="{9D8B030D-6E8A-4147-A177-3AD203B41FA5}">
                      <a16:colId xmlns:a16="http://schemas.microsoft.com/office/drawing/2014/main" val="2309149879"/>
                    </a:ext>
                  </a:extLst>
                </a:gridCol>
                <a:gridCol w="2728905">
                  <a:extLst>
                    <a:ext uri="{9D8B030D-6E8A-4147-A177-3AD203B41FA5}">
                      <a16:colId xmlns:a16="http://schemas.microsoft.com/office/drawing/2014/main" val="3674531472"/>
                    </a:ext>
                  </a:extLst>
                </a:gridCol>
                <a:gridCol w="2725634">
                  <a:extLst>
                    <a:ext uri="{9D8B030D-6E8A-4147-A177-3AD203B41FA5}">
                      <a16:colId xmlns:a16="http://schemas.microsoft.com/office/drawing/2014/main" val="521777721"/>
                    </a:ext>
                  </a:extLst>
                </a:gridCol>
              </a:tblGrid>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Likelihood component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Model 19.1b</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117253943"/>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TOTAL_like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4084.3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2931.0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444757192"/>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Survey_like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386479058"/>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Length_comp_like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1821.9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1817.9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088607895"/>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Age_comp_like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2256.2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1102.0</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5325489"/>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-0.5</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8314904"/>
                  </a:ext>
                </a:extLst>
              </a:tr>
              <a:tr h="13843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InitEQ_Regime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3.1</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3.1</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01694936"/>
                  </a:ext>
                </a:extLst>
              </a:tr>
              <a:tr h="5080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Forecast_Recruitment</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3.9</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4.3</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652078250"/>
                  </a:ext>
                </a:extLst>
              </a:tr>
              <a:tr h="144145">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Parm_priors_like</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a:effectLst/>
                          <a:latin typeface="Arial" panose="020B0604020202020204" pitchFamily="34" charset="0"/>
                          <a:cs typeface="Arial" panose="020B0604020202020204" pitchFamily="34" charset="0"/>
                        </a:rPr>
                        <a:t>1.2</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1.0</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776034717"/>
                  </a:ext>
                </a:extLst>
              </a:tr>
            </a:tbl>
          </a:graphicData>
        </a:graphic>
      </p:graphicFrame>
    </p:spTree>
    <p:extLst>
      <p:ext uri="{BB962C8B-B14F-4D97-AF65-F5344CB8AC3E}">
        <p14:creationId xmlns:p14="http://schemas.microsoft.com/office/powerpoint/2010/main" val="42310777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11</a:t>
            </a:fld>
            <a:endParaRPr lang="en-US" sz="1400" dirty="0"/>
          </a:p>
        </p:txBody>
      </p:sp>
      <p:pic>
        <p:nvPicPr>
          <p:cNvPr id="8" name="Picture 7" descr="C:\AA - PH Stuff\Asmnts\goa_pcod\2023\plots\comp_apndx\compare13_indices_flt4.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874" y="1611945"/>
            <a:ext cx="3843295" cy="2769889"/>
          </a:xfrm>
          <a:prstGeom prst="rect">
            <a:avLst/>
          </a:prstGeom>
          <a:noFill/>
          <a:ln>
            <a:noFill/>
          </a:ln>
        </p:spPr>
      </p:pic>
      <p:pic>
        <p:nvPicPr>
          <p:cNvPr id="9" name="Picture 8" descr="C:\AA - PH Stuff\Asmnts\goa_pcod\2023\plots\comp_apndx\compare13_indices_flt5.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8913" y="2839382"/>
            <a:ext cx="3736287" cy="2769890"/>
          </a:xfrm>
          <a:prstGeom prst="rect">
            <a:avLst/>
          </a:prstGeom>
          <a:noFill/>
          <a:ln>
            <a:noFill/>
          </a:ln>
        </p:spPr>
      </p:pic>
    </p:spTree>
    <p:extLst>
      <p:ext uri="{BB962C8B-B14F-4D97-AF65-F5344CB8AC3E}">
        <p14:creationId xmlns:p14="http://schemas.microsoft.com/office/powerpoint/2010/main" val="645820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Changes from 2022 assessment</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Recommend Model 19.1b </a:t>
            </a:r>
            <a:r>
              <a:rPr lang="en-US" sz="2100" dirty="0"/>
              <a:t>t</a:t>
            </a:r>
            <a:r>
              <a:rPr lang="en-US" sz="2100" dirty="0" smtClean="0"/>
              <a:t>o use for 2023 assessment</a:t>
            </a:r>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12</a:t>
            </a:fld>
            <a:endParaRPr lang="en-US" sz="1400" dirty="0"/>
          </a:p>
        </p:txBody>
      </p:sp>
      <p:pic>
        <p:nvPicPr>
          <p:cNvPr id="8" name="Picture 7" descr="C:\AA - PH Stuff\Asmnts\goa_pcod\2023\plots\comp_apndx\compare2_spawnbio_uncertainty.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8310" y="2478892"/>
            <a:ext cx="5196847" cy="3768533"/>
          </a:xfrm>
          <a:prstGeom prst="rect">
            <a:avLst/>
          </a:prstGeom>
          <a:noFill/>
          <a:ln>
            <a:noFill/>
          </a:ln>
        </p:spPr>
      </p:pic>
    </p:spTree>
    <p:extLst>
      <p:ext uri="{BB962C8B-B14F-4D97-AF65-F5344CB8AC3E}">
        <p14:creationId xmlns:p14="http://schemas.microsoft.com/office/powerpoint/2010/main" val="4134464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48574" y="609601"/>
            <a:ext cx="8224858" cy="796506"/>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Assessment evaluation Outline</a:t>
            </a:r>
            <a:endParaRPr lang="en-US" dirty="0"/>
          </a:p>
        </p:txBody>
      </p:sp>
      <p:graphicFrame>
        <p:nvGraphicFramePr>
          <p:cNvPr id="4" name="Diagram 3"/>
          <p:cNvGraphicFramePr/>
          <p:nvPr>
            <p:extLst>
              <p:ext uri="{D42A27DB-BD31-4B8C-83A1-F6EECF244321}">
                <p14:modId xmlns:p14="http://schemas.microsoft.com/office/powerpoint/2010/main" val="3407787222"/>
              </p:ext>
            </p:extLst>
          </p:nvPr>
        </p:nvGraphicFramePr>
        <p:xfrm>
          <a:off x="114086" y="1578153"/>
          <a:ext cx="8893834" cy="4289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4"/>
          <p:cNvSpPr>
            <a:spLocks noGrp="1"/>
          </p:cNvSpPr>
          <p:nvPr>
            <p:ph type="sldNum" sz="quarter" idx="12"/>
          </p:nvPr>
        </p:nvSpPr>
        <p:spPr>
          <a:xfrm>
            <a:off x="7800476" y="5956136"/>
            <a:ext cx="770468" cy="365125"/>
          </a:xfrm>
        </p:spPr>
        <p:txBody>
          <a:bodyPr/>
          <a:lstStyle/>
          <a:p>
            <a:fld id="{D57F1E4F-1CFF-5643-939E-217C01CDF565}" type="slidenum">
              <a:rPr lang="en-US" sz="1400" smtClean="0"/>
              <a:pPr/>
              <a:t>13</a:t>
            </a:fld>
            <a:endParaRPr lang="en-US" sz="1400" dirty="0"/>
          </a:p>
        </p:txBody>
      </p:sp>
    </p:spTree>
    <p:extLst>
      <p:ext uri="{BB962C8B-B14F-4D97-AF65-F5344CB8AC3E}">
        <p14:creationId xmlns:p14="http://schemas.microsoft.com/office/powerpoint/2010/main" val="16518286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overview</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835479804"/>
              </p:ext>
            </p:extLst>
          </p:nvPr>
        </p:nvGraphicFramePr>
        <p:xfrm>
          <a:off x="324648" y="1629194"/>
          <a:ext cx="4442603" cy="4114800"/>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3393614">
                  <a:extLst>
                    <a:ext uri="{9D8B030D-6E8A-4147-A177-3AD203B41FA5}">
                      <a16:colId xmlns:a16="http://schemas.microsoft.com/office/drawing/2014/main" val="3522348051"/>
                    </a:ext>
                  </a:extLst>
                </a:gridCol>
                <a:gridCol w="1048989">
                  <a:extLst>
                    <a:ext uri="{9D8B030D-6E8A-4147-A177-3AD203B41FA5}">
                      <a16:colId xmlns:a16="http://schemas.microsoft.com/office/drawing/2014/main" val="76955637"/>
                    </a:ext>
                  </a:extLst>
                </a:gridCol>
              </a:tblGrid>
              <a:tr h="0">
                <a:tc>
                  <a:txBody>
                    <a:bodyPr/>
                    <a:lstStyle/>
                    <a:p>
                      <a:pPr marL="0" marR="0">
                        <a:spcBef>
                          <a:spcPts val="0"/>
                        </a:spcBef>
                        <a:spcAft>
                          <a:spcPts val="0"/>
                        </a:spcAft>
                      </a:pPr>
                      <a:r>
                        <a:rPr lang="en-US" sz="1800">
                          <a:effectLst/>
                          <a:latin typeface="Arial" panose="020B0604020202020204" pitchFamily="34" charset="0"/>
                          <a:cs typeface="Arial" panose="020B0604020202020204" pitchFamily="34" charset="0"/>
                        </a:rPr>
                        <a:t>Data</a:t>
                      </a:r>
                      <a:endParaRPr lang="en-US" sz="18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dirty="0">
                          <a:effectLst/>
                          <a:latin typeface="Arial" panose="020B0604020202020204" pitchFamily="34" charset="0"/>
                          <a:cs typeface="Arial" panose="020B0604020202020204" pitchFamily="34" charset="0"/>
                        </a:rPr>
                        <a:t>Years</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143181768"/>
                  </a:ext>
                </a:extLst>
              </a:tr>
              <a:tr h="0">
                <a:tc>
                  <a:txBody>
                    <a:bodyPr/>
                    <a:lstStyle/>
                    <a:p>
                      <a:pPr marL="0" marR="0">
                        <a:spcBef>
                          <a:spcPts val="0"/>
                        </a:spcBef>
                        <a:spcAft>
                          <a:spcPts val="0"/>
                        </a:spcAft>
                      </a:pPr>
                      <a:r>
                        <a:rPr lang="en-US" sz="1800" b="0">
                          <a:effectLst/>
                          <a:latin typeface="Arial" panose="020B0604020202020204" pitchFamily="34" charset="0"/>
                          <a:cs typeface="Arial" panose="020B0604020202020204" pitchFamily="34" charset="0"/>
                        </a:rPr>
                        <a:t>Federal and state fishery catch, by gear type </a:t>
                      </a:r>
                      <a:endParaRPr lang="en-US" sz="1800" b="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40445283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and state fishery </a:t>
                      </a:r>
                      <a:r>
                        <a:rPr lang="en-US" sz="1800" b="0" dirty="0" smtClean="0">
                          <a:effectLst/>
                          <a:latin typeface="Arial" panose="020B0604020202020204" pitchFamily="34" charset="0"/>
                          <a:cs typeface="Arial" panose="020B0604020202020204" pitchFamily="34" charset="0"/>
                        </a:rPr>
                        <a:t>length composition, </a:t>
                      </a:r>
                      <a:r>
                        <a:rPr lang="en-US" sz="1800" b="0" dirty="0">
                          <a:effectLst/>
                          <a:latin typeface="Arial" panose="020B0604020202020204" pitchFamily="34" charset="0"/>
                          <a:cs typeface="Arial" panose="020B0604020202020204" pitchFamily="34" charset="0"/>
                        </a:rPr>
                        <a:t>by gear type </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2022,</a:t>
                      </a:r>
                      <a:r>
                        <a:rPr lang="en-US" sz="1800" b="1" baseline="0" dirty="0" smtClean="0">
                          <a:effectLst/>
                          <a:latin typeface="Arial" panose="020B0604020202020204" pitchFamily="34" charset="0"/>
                          <a:ea typeface="+mn-ea"/>
                          <a:cs typeface="Arial" panose="020B0604020202020204" pitchFamily="34" charset="0"/>
                        </a:rPr>
                        <a:t> 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7604191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Federal fishery conditional age-at-length</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2022</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742163410"/>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GOA NMFS bottom trawl survey </a:t>
                      </a:r>
                      <a:r>
                        <a:rPr lang="en-US" sz="1800" b="0" dirty="0" smtClean="0">
                          <a:effectLst/>
                          <a:latin typeface="Arial" panose="020B0604020202020204" pitchFamily="34" charset="0"/>
                          <a:cs typeface="Arial" panose="020B0604020202020204" pitchFamily="34" charset="0"/>
                        </a:rPr>
                        <a:t>abundance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2918777077"/>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AFSC Sablefish Longline survey Pacific cod </a:t>
                      </a:r>
                      <a:r>
                        <a:rPr lang="en-US" sz="1800" b="0" dirty="0" smtClean="0">
                          <a:effectLst/>
                          <a:latin typeface="Arial" panose="020B0604020202020204" pitchFamily="34" charset="0"/>
                          <a:cs typeface="Arial" panose="020B0604020202020204" pitchFamily="34" charset="0"/>
                        </a:rPr>
                        <a:t>RPNs and length composition</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272435592"/>
                  </a:ext>
                </a:extLst>
              </a:tr>
              <a:tr h="0">
                <a:tc>
                  <a:txBody>
                    <a:bodyPr/>
                    <a:lstStyle/>
                    <a:p>
                      <a:pPr marL="0" marR="0">
                        <a:spcBef>
                          <a:spcPts val="0"/>
                        </a:spcBef>
                        <a:spcAft>
                          <a:spcPts val="0"/>
                        </a:spcAft>
                      </a:pPr>
                      <a:r>
                        <a:rPr lang="en-US" sz="1800" b="0" dirty="0">
                          <a:effectLst/>
                          <a:latin typeface="Arial" panose="020B0604020202020204" pitchFamily="34" charset="0"/>
                          <a:cs typeface="Arial" panose="020B0604020202020204" pitchFamily="34" charset="0"/>
                        </a:rPr>
                        <a:t>CFSR bottom temperature indices</a:t>
                      </a:r>
                      <a:endParaRPr lang="en-US"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pPr marL="0" marR="0" algn="ctr">
                        <a:spcBef>
                          <a:spcPts val="0"/>
                        </a:spcBef>
                        <a:spcAft>
                          <a:spcPts val="0"/>
                        </a:spcAft>
                      </a:pPr>
                      <a:r>
                        <a:rPr lang="en-US" sz="1800" b="1" dirty="0" smtClean="0">
                          <a:effectLst/>
                          <a:latin typeface="Arial" panose="020B0604020202020204" pitchFamily="34" charset="0"/>
                          <a:ea typeface="+mn-ea"/>
                          <a:cs typeface="Arial" panose="020B0604020202020204" pitchFamily="34" charset="0"/>
                        </a:rPr>
                        <a:t>2023</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52703790"/>
                  </a:ext>
                </a:extLst>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z="1400" smtClean="0"/>
              <a:pPr/>
              <a:t>14</a:t>
            </a:fld>
            <a:endParaRPr lang="en-US" sz="1400" dirty="0"/>
          </a:p>
        </p:txBody>
      </p:sp>
      <p:pic>
        <p:nvPicPr>
          <p:cNvPr id="8" name="Picture 7" descr="C:\AA - PH Stuff\Asmnts\goa_pcod\2023\plots\r4ss\data_plot2.png"/>
          <p:cNvPicPr/>
          <p:nvPr/>
        </p:nvPicPr>
        <p:blipFill rotWithShape="1">
          <a:blip r:embed="rId3" cstate="print">
            <a:extLst>
              <a:ext uri="{28A0092B-C50C-407E-A947-70E740481C1C}">
                <a14:useLocalDpi xmlns:a14="http://schemas.microsoft.com/office/drawing/2010/main" val="0"/>
              </a:ext>
            </a:extLst>
          </a:blip>
          <a:srcRect l="4401" t="9772" r="7449" b="7623"/>
          <a:stretch/>
        </p:blipFill>
        <p:spPr bwMode="auto">
          <a:xfrm>
            <a:off x="5057021" y="1796010"/>
            <a:ext cx="3723503" cy="378116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8383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975654"/>
            <a:ext cx="4055265" cy="1310845"/>
          </a:xfrm>
        </p:spPr>
        <p:txBody>
          <a:bodyPr>
            <a:noAutofit/>
          </a:bodyPr>
          <a:lstStyle/>
          <a:p>
            <a:r>
              <a:rPr lang="en-US" sz="2100" dirty="0" smtClean="0"/>
              <a:t>Decreased since 2022</a:t>
            </a:r>
          </a:p>
          <a:p>
            <a:r>
              <a:rPr lang="en-US" sz="2100" dirty="0" smtClean="0"/>
              <a:t>Pot majority &gt; LL &gt; Trawl</a:t>
            </a:r>
          </a:p>
          <a:p>
            <a:r>
              <a:rPr lang="en-US" sz="2100" dirty="0" smtClean="0"/>
              <a:t>Large jig increase compared to previous years, others similar to what was seen in 2021</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15</a:t>
            </a:fld>
            <a:endParaRPr lang="en-US" sz="1400" dirty="0"/>
          </a:p>
        </p:txBody>
      </p:sp>
      <p:pic>
        <p:nvPicPr>
          <p:cNvPr id="12" name="Picture 11" descr="C:\AA - PH Stuff\Asmnts\goa_pcod\2023\plots\r4ss\catch2 landings stacked.png"/>
          <p:cNvPicPr/>
          <p:nvPr/>
        </p:nvPicPr>
        <p:blipFill rotWithShape="1">
          <a:blip r:embed="rId3" cstate="print">
            <a:extLst>
              <a:ext uri="{28A0092B-C50C-407E-A947-70E740481C1C}">
                <a14:useLocalDpi xmlns:a14="http://schemas.microsoft.com/office/drawing/2010/main" val="0"/>
              </a:ext>
            </a:extLst>
          </a:blip>
          <a:srcRect t="13497" r="6833" b="10893"/>
          <a:stretch/>
        </p:blipFill>
        <p:spPr bwMode="auto">
          <a:xfrm>
            <a:off x="4366053" y="1544874"/>
            <a:ext cx="4118920" cy="2172407"/>
          </a:xfrm>
          <a:prstGeom prst="rect">
            <a:avLst/>
          </a:prstGeom>
          <a:noFill/>
          <a:ln>
            <a:noFill/>
          </a:ln>
          <a:effectLst>
            <a:outerShdw blurRad="63500" sx="102000" sy="102000" algn="ctr" rotWithShape="0">
              <a:prstClr val="black">
                <a:alpha val="40000"/>
              </a:prstClr>
            </a:outerShdw>
          </a:effectLst>
        </p:spPr>
      </p:pic>
      <p:grpSp>
        <p:nvGrpSpPr>
          <p:cNvPr id="5" name="Group 4"/>
          <p:cNvGrpSpPr/>
          <p:nvPr/>
        </p:nvGrpSpPr>
        <p:grpSpPr>
          <a:xfrm>
            <a:off x="304801" y="3945925"/>
            <a:ext cx="7278954" cy="2636107"/>
            <a:chOff x="225202" y="3804109"/>
            <a:chExt cx="6826387" cy="2267177"/>
          </a:xfrm>
          <a:effectLst>
            <a:outerShdw blurRad="63500" sx="102000" sy="102000" algn="ctr" rotWithShape="0">
              <a:prstClr val="black">
                <a:alpha val="40000"/>
              </a:prstClr>
            </a:outerShdw>
          </a:effectLst>
        </p:grpSpPr>
        <p:pic>
          <p:nvPicPr>
            <p:cNvPr id="13" name="Picture 12" descr="C:\AA - PH Stuff\Asmnts\goa_pcod\2023\plots\other\cummC_WG.png"/>
            <p:cNvPicPr/>
            <p:nvPr/>
          </p:nvPicPr>
          <p:blipFill>
            <a:blip r:embed="rId4">
              <a:extLst>
                <a:ext uri="{28A0092B-C50C-407E-A947-70E740481C1C}">
                  <a14:useLocalDpi xmlns:a14="http://schemas.microsoft.com/office/drawing/2010/main" val="0"/>
                </a:ext>
              </a:extLst>
            </a:blip>
            <a:srcRect/>
            <a:stretch>
              <a:fillRect/>
            </a:stretch>
          </p:blipFill>
          <p:spPr bwMode="auto">
            <a:xfrm>
              <a:off x="225202" y="3804109"/>
              <a:ext cx="3794863" cy="2267177"/>
            </a:xfrm>
            <a:prstGeom prst="rect">
              <a:avLst/>
            </a:prstGeom>
            <a:noFill/>
            <a:ln>
              <a:noFill/>
            </a:ln>
          </p:spPr>
        </p:pic>
        <p:pic>
          <p:nvPicPr>
            <p:cNvPr id="14" name="Picture 13" descr="C:\AA - PH Stuff\Asmnts\goa_pcod\2023\plots\other\cummC_CG.png"/>
            <p:cNvPicPr/>
            <p:nvPr/>
          </p:nvPicPr>
          <p:blipFill>
            <a:blip r:embed="rId5">
              <a:extLst>
                <a:ext uri="{28A0092B-C50C-407E-A947-70E740481C1C}">
                  <a14:useLocalDpi xmlns:a14="http://schemas.microsoft.com/office/drawing/2010/main" val="0"/>
                </a:ext>
              </a:extLst>
            </a:blip>
            <a:srcRect/>
            <a:stretch>
              <a:fillRect/>
            </a:stretch>
          </p:blipFill>
          <p:spPr bwMode="auto">
            <a:xfrm>
              <a:off x="3653996" y="3804109"/>
              <a:ext cx="3397593" cy="2267177"/>
            </a:xfrm>
            <a:prstGeom prst="rect">
              <a:avLst/>
            </a:prstGeom>
            <a:noFill/>
            <a:ln>
              <a:noFill/>
            </a:ln>
          </p:spPr>
        </p:pic>
      </p:grpSp>
    </p:spTree>
    <p:extLst>
      <p:ext uri="{BB962C8B-B14F-4D97-AF65-F5344CB8AC3E}">
        <p14:creationId xmlns:p14="http://schemas.microsoft.com/office/powerpoint/2010/main" val="3781871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581192" y="1523260"/>
            <a:ext cx="8092240" cy="824235"/>
          </a:xfrm>
        </p:spPr>
        <p:txBody>
          <a:bodyPr>
            <a:normAutofit fontScale="92500"/>
          </a:bodyPr>
          <a:lstStyle/>
          <a:p>
            <a:r>
              <a:rPr lang="en-US" sz="2100" dirty="0" smtClean="0"/>
              <a:t>2023 distribution similar to catch distribution since 2023</a:t>
            </a:r>
          </a:p>
          <a:p>
            <a:r>
              <a:rPr lang="en-US" sz="2100" dirty="0" smtClean="0"/>
              <a:t>For how much relative catch is taken by pot, very few observations</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distribution</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16</a:t>
            </a:fld>
            <a:endParaRPr lang="en-US" sz="1400" dirty="0"/>
          </a:p>
        </p:txBody>
      </p:sp>
      <p:pic>
        <p:nvPicPr>
          <p:cNvPr id="8" name="Picture 7" descr="C:\AA - PH Stuff\Asmnts\goa_pcod\2023\plots\other\Commercial Catch of Pcod 2015_2023.jpeg"/>
          <p:cNvPicPr/>
          <p:nvPr/>
        </p:nvPicPr>
        <p:blipFill>
          <a:blip r:embed="rId3">
            <a:extLst>
              <a:ext uri="{28A0092B-C50C-407E-A947-70E740481C1C}">
                <a14:useLocalDpi xmlns:a14="http://schemas.microsoft.com/office/drawing/2010/main" val="0"/>
              </a:ext>
            </a:extLst>
          </a:blip>
          <a:srcRect/>
          <a:stretch>
            <a:fillRect/>
          </a:stretch>
        </p:blipFill>
        <p:spPr bwMode="auto">
          <a:xfrm>
            <a:off x="788289" y="2660821"/>
            <a:ext cx="3773016" cy="3188750"/>
          </a:xfrm>
          <a:prstGeom prst="rect">
            <a:avLst/>
          </a:prstGeom>
          <a:effectLst>
            <a:outerShdw blurRad="63500" sx="102000" sy="102000" algn="ctr" rotWithShape="0">
              <a:prstClr val="black">
                <a:alpha val="40000"/>
              </a:prstClr>
            </a:outerShdw>
          </a:effectLst>
        </p:spPr>
      </p:pic>
      <p:pic>
        <p:nvPicPr>
          <p:cNvPr id="10" name="Picture 9" descr="C:\AA - PH Stuff\Asmnts\goa_pcod\2023\plots\other\Obs_EM Pcod Catch 2023.jpg"/>
          <p:cNvPicPr/>
          <p:nvPr/>
        </p:nvPicPr>
        <p:blipFill rotWithShape="1">
          <a:blip r:embed="rId4" cstate="print">
            <a:extLst>
              <a:ext uri="{28A0092B-C50C-407E-A947-70E740481C1C}">
                <a14:useLocalDpi xmlns:a14="http://schemas.microsoft.com/office/drawing/2010/main" val="0"/>
              </a:ext>
            </a:extLst>
          </a:blip>
          <a:srcRect l="4678" r="16321" b="3585"/>
          <a:stretch/>
        </p:blipFill>
        <p:spPr bwMode="auto">
          <a:xfrm>
            <a:off x="4775022" y="2660821"/>
            <a:ext cx="3385752" cy="31887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03568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C:\AA - PH Stuff\Asmnts\goa_pcod\2023\plots\r4ss\comp_lendat_data_weighting_TA1.8_FshTrawl.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3129969" y="3746317"/>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descr="C:\AA - PH Stuff\Asmnts\goa_pcod\2023\plots\r4ss\comp_lendat_data_weighting_TA1.8_FshPot.png"/>
          <p:cNvPicPr/>
          <p:nvPr/>
        </p:nvPicPr>
        <p:blipFill rotWithShape="1">
          <a:blip r:embed="rId3" cstate="print">
            <a:extLst>
              <a:ext uri="{28A0092B-C50C-407E-A947-70E740481C1C}">
                <a14:useLocalDpi xmlns:a14="http://schemas.microsoft.com/office/drawing/2010/main" val="0"/>
              </a:ext>
            </a:extLst>
          </a:blip>
          <a:srcRect t="2564"/>
          <a:stretch/>
        </p:blipFill>
        <p:spPr bwMode="auto">
          <a:xfrm>
            <a:off x="6075276" y="3313294"/>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descr="C:\AA - PH Stuff\Asmnts\goa_pcod\2023\plots\r4ss\comp_lendat_data_weighting_TA1.8_FshLL.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184662" y="4183112"/>
            <a:ext cx="2916838" cy="2543312"/>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Rectangle 3"/>
          <p:cNvSpPr/>
          <p:nvPr/>
        </p:nvSpPr>
        <p:spPr>
          <a:xfrm>
            <a:off x="449179" y="604253"/>
            <a:ext cx="8224253" cy="812800"/>
          </a:xfrm>
          <a:prstGeom prst="rect">
            <a:avLst/>
          </a:prstGeom>
          <a:blipFill dpi="0" rotWithShape="1">
            <a:blip r:embed="rId5">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80" y="1523259"/>
            <a:ext cx="8224252" cy="1702865"/>
          </a:xfrm>
        </p:spPr>
        <p:txBody>
          <a:bodyPr>
            <a:normAutofit/>
          </a:bodyPr>
          <a:lstStyle/>
          <a:p>
            <a:r>
              <a:rPr lang="en-US" dirty="0" smtClean="0"/>
              <a:t>In general, mean length since 2015 larger than recent time periods (but on scale of that seen in 1990s)</a:t>
            </a:r>
          </a:p>
          <a:p>
            <a:r>
              <a:rPr lang="en-US" dirty="0" smtClean="0"/>
              <a:t>Larger mean length that resulted in Pot fishery for 2022 has come back down in 2023, likely a sampling artefact</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16"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1087026" y="3746317"/>
            <a:ext cx="1051302" cy="321431"/>
          </a:xfrm>
        </p:spPr>
        <p:txBody>
          <a:bodyPr>
            <a:normAutofit fontScale="92500" lnSpcReduction="20000"/>
          </a:bodyPr>
          <a:lstStyle/>
          <a:p>
            <a:pPr marL="0" indent="0">
              <a:buNone/>
            </a:pPr>
            <a:r>
              <a:rPr lang="en-US" dirty="0" smtClean="0"/>
              <a:t>Longline</a:t>
            </a:r>
          </a:p>
        </p:txBody>
      </p:sp>
      <p:sp>
        <p:nvSpPr>
          <p:cNvPr id="17"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035654" y="3383186"/>
            <a:ext cx="1051302" cy="321431"/>
          </a:xfrm>
        </p:spPr>
        <p:txBody>
          <a:bodyPr>
            <a:normAutofit fontScale="92500" lnSpcReduction="20000"/>
          </a:bodyPr>
          <a:lstStyle/>
          <a:p>
            <a:pPr marL="0" indent="0">
              <a:buNone/>
            </a:pPr>
            <a:r>
              <a:rPr lang="en-US" dirty="0" smtClean="0"/>
              <a:t>Trawl</a:t>
            </a:r>
          </a:p>
        </p:txBody>
      </p:sp>
      <p:sp>
        <p:nvSpPr>
          <p:cNvPr id="18"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7008044" y="3010899"/>
            <a:ext cx="1051302" cy="321431"/>
          </a:xfrm>
        </p:spPr>
        <p:txBody>
          <a:bodyPr>
            <a:normAutofit fontScale="92500" lnSpcReduction="20000"/>
          </a:bodyPr>
          <a:lstStyle/>
          <a:p>
            <a:pPr marL="0" indent="0">
              <a:buNone/>
            </a:pPr>
            <a:r>
              <a:rPr lang="en-US" dirty="0" smtClean="0"/>
              <a:t>Pot</a:t>
            </a:r>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17</a:t>
            </a:fld>
            <a:endParaRPr lang="en-US" sz="1400" dirty="0"/>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l="75641" t="31531" r="1360" b="34789"/>
          <a:stretch/>
        </p:blipFill>
        <p:spPr>
          <a:xfrm>
            <a:off x="4747630" y="5295974"/>
            <a:ext cx="901623" cy="1320323"/>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5641" t="1594" r="1629" b="64310"/>
          <a:stretch/>
        </p:blipFill>
        <p:spPr>
          <a:xfrm>
            <a:off x="1832973" y="5632043"/>
            <a:ext cx="801176" cy="1201764"/>
          </a:xfrm>
          <a:prstGeom prst="rect">
            <a:avLst/>
          </a:prstGeom>
          <a:noFill/>
          <a:ln>
            <a:noFill/>
          </a:ln>
          <a:effectLst>
            <a:outerShdw blurRad="63500" sx="102000" sy="102000" algn="ctr" rotWithShape="0">
              <a:prstClr val="black">
                <a:alpha val="40000"/>
              </a:prstClr>
            </a:outerShdw>
          </a:effectLst>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30735" t="31670" r="46258" b="34927"/>
          <a:stretch/>
        </p:blipFill>
        <p:spPr>
          <a:xfrm>
            <a:off x="7704910" y="2708653"/>
            <a:ext cx="911728" cy="1323654"/>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53708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500273"/>
            <a:ext cx="8224253" cy="5279468"/>
          </a:xfrm>
        </p:spPr>
        <p:txBody>
          <a:bodyPr>
            <a:normAutofit/>
          </a:bodyPr>
          <a:lstStyle/>
          <a:p>
            <a:r>
              <a:rPr lang="en-US" dirty="0" smtClean="0"/>
              <a:t>Evaluating observed effort by gear type (Trawl, Longline, Pot):</a:t>
            </a:r>
          </a:p>
          <a:p>
            <a:pPr lvl="1"/>
            <a:r>
              <a:rPr lang="en-US" dirty="0" smtClean="0"/>
              <a:t>Relative proportion of catch by gear type: gear specific catch divided by total annual catch</a:t>
            </a:r>
          </a:p>
          <a:p>
            <a:pPr lvl="1"/>
            <a:r>
              <a:rPr lang="en-US" dirty="0" smtClean="0"/>
              <a:t>Relative proportion of observed catch by gear type: </a:t>
            </a:r>
          </a:p>
          <a:p>
            <a:pPr lvl="2"/>
            <a:r>
              <a:rPr lang="en-US" dirty="0" smtClean="0"/>
              <a:t>Step 1: for each gear type, divide observed catch (extrapolated weight summed across hauls, converted to </a:t>
            </a:r>
            <a:r>
              <a:rPr lang="en-US" dirty="0" err="1" smtClean="0"/>
              <a:t>mt</a:t>
            </a:r>
            <a:r>
              <a:rPr lang="en-US" dirty="0" smtClean="0"/>
              <a:t>) by total catch</a:t>
            </a:r>
          </a:p>
          <a:p>
            <a:pPr lvl="2"/>
            <a:r>
              <a:rPr lang="en-US" dirty="0" smtClean="0"/>
              <a:t>Step 2: with proportions from Step 1, compute relative proportions as the gear type specific proportion divided by the sum of the proportions across gear types</a:t>
            </a:r>
          </a:p>
          <a:p>
            <a:pPr lvl="2"/>
            <a:r>
              <a:rPr lang="en-US" dirty="0" smtClean="0"/>
              <a:t>Simple example: 10% of total catch observed for gear type 1, 5% of total catch observed for gear type 2 =&gt; 66% of relative </a:t>
            </a:r>
            <a:r>
              <a:rPr lang="en-US" dirty="0"/>
              <a:t>proportion of observed catch </a:t>
            </a:r>
            <a:r>
              <a:rPr lang="en-US" dirty="0" smtClean="0"/>
              <a:t>is for gear type 1, 33% for gear type 2. If the observed catch rates were the same (i.e., 50/50), then the catch is observed proportional to the overall relative catch by gear type – so what we’re looking for is an even split among gear types</a:t>
            </a:r>
          </a:p>
          <a:p>
            <a:pPr lvl="1"/>
            <a:r>
              <a:rPr lang="en-US" dirty="0" smtClean="0"/>
              <a:t>Relative proportion of observed catch sampled for length frequency by gear type:</a:t>
            </a:r>
          </a:p>
          <a:p>
            <a:pPr lvl="2"/>
            <a:r>
              <a:rPr lang="en-US" dirty="0" smtClean="0"/>
              <a:t>Same procedure as for observed catch, but use observed catch from hauls that have length frequency sampling</a:t>
            </a:r>
            <a:endParaRPr lang="en-US" dirty="0"/>
          </a:p>
          <a:p>
            <a:pPr lvl="2"/>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685922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871" y="1990064"/>
            <a:ext cx="4781434" cy="4781434"/>
          </a:xfrm>
          <a:prstGeom prst="rect">
            <a:avLst/>
          </a:prstGeom>
          <a:noFill/>
          <a:ln>
            <a:noFill/>
          </a:ln>
          <a:effectLst>
            <a:outerShdw blurRad="63500" sx="102000" sy="102000" algn="ctr" rotWithShape="0">
              <a:prstClr val="black">
                <a:alpha val="40000"/>
              </a:prstClr>
            </a:outerShdw>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8247" y="1838268"/>
            <a:ext cx="3763295" cy="3763295"/>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39243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Stock &amp; presentation overview</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sz="2100" dirty="0" smtClean="0"/>
              <a:t>BLUF:</a:t>
            </a:r>
          </a:p>
          <a:p>
            <a:pPr lvl="1"/>
            <a:r>
              <a:rPr lang="en-US" sz="1900" dirty="0" smtClean="0"/>
              <a:t>GOA Pacific cod: Tier 3b</a:t>
            </a:r>
          </a:p>
          <a:p>
            <a:pPr lvl="1"/>
            <a:r>
              <a:rPr lang="en-US" sz="1900" dirty="0" smtClean="0"/>
              <a:t>2023 projected spawning biomass to be at </a:t>
            </a:r>
            <a:r>
              <a:rPr lang="en-US" sz="1900" i="1" dirty="0" smtClean="0"/>
              <a:t>B</a:t>
            </a:r>
            <a:r>
              <a:rPr lang="en-US" sz="1900" i="1" baseline="-25000" dirty="0" smtClean="0"/>
              <a:t>29.7%</a:t>
            </a:r>
            <a:endParaRPr lang="en-US" sz="1900" dirty="0" smtClean="0"/>
          </a:p>
          <a:p>
            <a:r>
              <a:rPr lang="en-US" sz="2100" dirty="0" smtClean="0"/>
              <a:t>Outline:</a:t>
            </a:r>
          </a:p>
          <a:p>
            <a:pPr lvl="1"/>
            <a:r>
              <a:rPr lang="en-US" sz="1900" dirty="0" smtClean="0"/>
              <a:t>SSC/Plan Team comments</a:t>
            </a:r>
          </a:p>
          <a:p>
            <a:pPr lvl="1"/>
            <a:r>
              <a:rPr lang="en-US" sz="1900" dirty="0" smtClean="0"/>
              <a:t>Changes from 2022 assessment</a:t>
            </a:r>
          </a:p>
          <a:p>
            <a:pPr lvl="1"/>
            <a:r>
              <a:rPr lang="en-US" sz="1900" dirty="0" smtClean="0"/>
              <a:t>2023 recommended model results</a:t>
            </a:r>
          </a:p>
          <a:p>
            <a:endParaRPr lang="en-US" sz="2100"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2</a:t>
            </a:fld>
            <a:endParaRPr lang="en-US" sz="1400" dirty="0"/>
          </a:p>
        </p:txBody>
      </p:sp>
    </p:spTree>
    <p:extLst>
      <p:ext uri="{BB962C8B-B14F-4D97-AF65-F5344CB8AC3E}">
        <p14:creationId xmlns:p14="http://schemas.microsoft.com/office/powerpoint/2010/main" val="2824912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9179" y="1260485"/>
            <a:ext cx="8224253" cy="1122948"/>
          </a:xfrm>
        </p:spPr>
        <p:txBody>
          <a:bodyPr>
            <a:normAutofit/>
          </a:bodyPr>
          <a:lstStyle/>
          <a:p>
            <a:r>
              <a:rPr lang="en-US" dirty="0" smtClean="0"/>
              <a:t>Pot fleet underrepresented in both observed catch and length frequency</a:t>
            </a:r>
          </a:p>
          <a:p>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catch comps</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92" y="1890534"/>
            <a:ext cx="4755924" cy="4755924"/>
          </a:xfrm>
          <a:prstGeom prst="rect">
            <a:avLst/>
          </a:prstGeom>
          <a:noFill/>
          <a:ln>
            <a:noFill/>
          </a:ln>
          <a:effectLst>
            <a:outerShdw blurRad="63500" sx="102000" sy="102000" algn="ctr" rotWithShape="0">
              <a:prstClr val="black">
                <a:alpha val="40000"/>
              </a:prstClr>
            </a:outerShdw>
          </a:effectLst>
        </p:spPr>
      </p:pic>
      <p:sp>
        <p:nvSpPr>
          <p:cNvPr id="8" name="Right Arrow 7"/>
          <p:cNvSpPr/>
          <p:nvPr/>
        </p:nvSpPr>
        <p:spPr>
          <a:xfrm>
            <a:off x="5058032" y="3756454"/>
            <a:ext cx="1054443" cy="3472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30735" t="31670" r="45980" b="34512"/>
          <a:stretch/>
        </p:blipFill>
        <p:spPr>
          <a:xfrm>
            <a:off x="6272106" y="2562581"/>
            <a:ext cx="2122250" cy="30823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512267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669585" y="1930967"/>
            <a:ext cx="4194677" cy="1122948"/>
          </a:xfrm>
        </p:spPr>
        <p:txBody>
          <a:bodyPr>
            <a:normAutofit fontScale="92500" lnSpcReduction="20000"/>
          </a:bodyPr>
          <a:lstStyle/>
          <a:p>
            <a:r>
              <a:rPr lang="en-US" dirty="0" smtClean="0"/>
              <a:t>Getting </a:t>
            </a:r>
            <a:r>
              <a:rPr lang="en-US" dirty="0" err="1" smtClean="0"/>
              <a:t>Pcod</a:t>
            </a:r>
            <a:r>
              <a:rPr lang="en-US" dirty="0" smtClean="0"/>
              <a:t> in pelagic </a:t>
            </a:r>
            <a:r>
              <a:rPr lang="en-US" dirty="0" smtClean="0"/>
              <a:t>trawls (can be thought of as index of juveniles)</a:t>
            </a:r>
            <a:endParaRPr lang="en-US" dirty="0" smtClean="0"/>
          </a:p>
          <a:p>
            <a:r>
              <a:rPr lang="en-US" dirty="0" smtClean="0"/>
              <a:t>SWF bycatch on increasing </a:t>
            </a:r>
            <a:r>
              <a:rPr lang="en-US" dirty="0" smtClean="0"/>
              <a:t>trend (index of adults)</a:t>
            </a:r>
            <a:endParaRPr lang="en-US" dirty="0" smtClean="0"/>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Data – unintentional catch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21</a:t>
            </a:fld>
            <a:endParaRPr lang="en-US"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179" y="1930967"/>
            <a:ext cx="3695476" cy="3695476"/>
          </a:xfrm>
          <a:prstGeom prst="rect">
            <a:avLst/>
          </a:prstGeom>
          <a:noFill/>
          <a:ln>
            <a:noFill/>
          </a:ln>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585" y="3354817"/>
            <a:ext cx="4025728" cy="23004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7275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17" y="1664043"/>
            <a:ext cx="4724400" cy="4724400"/>
          </a:xfrm>
          <a:prstGeom prst="rect">
            <a:avLst/>
          </a:prstGeom>
          <a:noFill/>
          <a:ln>
            <a:noFill/>
          </a:ln>
          <a:effectLst>
            <a:outerShdw blurRad="63500" sx="102000" sy="102000" algn="ctr" rotWithShape="0">
              <a:prstClr val="black">
                <a:alpha val="40000"/>
              </a:prstClr>
            </a:outerShdw>
          </a:effectLst>
        </p:spPr>
      </p:pic>
      <p:sp>
        <p:nvSpPr>
          <p:cNvPr id="4" name="Rectangle 3"/>
          <p:cNvSpPr/>
          <p:nvPr/>
        </p:nvSpPr>
        <p:spPr>
          <a:xfrm>
            <a:off x="449179" y="604253"/>
            <a:ext cx="8224253" cy="812800"/>
          </a:xfrm>
          <a:prstGeom prst="rect">
            <a:avLst/>
          </a:prstGeom>
          <a:blipFill dpi="0" rotWithShape="1">
            <a:blip r:embed="rId3">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456575" y="4853184"/>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+32%</a:t>
            </a:r>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Surveys – fitted</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22</a:t>
            </a:fld>
            <a:endParaRPr lang="en-US" sz="1400" dirty="0"/>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82" t="1681" r="16399" b="4145"/>
          <a:stretch/>
        </p:blipFill>
        <p:spPr>
          <a:xfrm>
            <a:off x="5571062" y="1553377"/>
            <a:ext cx="2623173" cy="2428061"/>
          </a:xfrm>
          <a:prstGeom prst="rect">
            <a:avLst/>
          </a:prstGeom>
          <a:noFill/>
          <a:ln>
            <a:noFill/>
          </a:ln>
          <a:effectLst>
            <a:outerShdw blurRad="63500" sx="102000" sy="102000" algn="ctr" rotWithShape="0">
              <a:prstClr val="black">
                <a:alpha val="40000"/>
              </a:prstClr>
            </a:outerShdw>
          </a:effectLst>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7488" t="4684" r="7210" b="18078"/>
          <a:stretch/>
        </p:blipFill>
        <p:spPr>
          <a:xfrm>
            <a:off x="5338055" y="4151600"/>
            <a:ext cx="3089189" cy="2161424"/>
          </a:xfrm>
          <a:prstGeom prst="rect">
            <a:avLst/>
          </a:prstGeom>
          <a:noFill/>
          <a:ln>
            <a:noFill/>
          </a:ln>
          <a:effectLst>
            <a:outerShdw blurRad="63500" sx="102000" sy="102000" algn="ctr" rotWithShape="0">
              <a:prstClr val="black">
                <a:alpha val="40000"/>
              </a:prstClr>
            </a:outerShdw>
          </a:effectLst>
        </p:spPr>
      </p:pic>
      <p:sp>
        <p:nvSpPr>
          <p:cNvPr id="14" name="Content Placeholder 1">
            <a:extLst>
              <a:ext uri="{FF2B5EF4-FFF2-40B4-BE49-F238E27FC236}">
                <a16:creationId xmlns:a16="http://schemas.microsoft.com/office/drawing/2014/main" id="{5008B669-D020-41CC-A9DB-7BF7919E10A7}"/>
              </a:ext>
            </a:extLst>
          </p:cNvPr>
          <p:cNvSpPr>
            <a:spLocks noGrp="1"/>
          </p:cNvSpPr>
          <p:nvPr>
            <p:ph sz="half" idx="1"/>
          </p:nvPr>
        </p:nvSpPr>
        <p:spPr>
          <a:xfrm>
            <a:off x="4370983" y="2767408"/>
            <a:ext cx="763974" cy="544814"/>
          </a:xfrm>
          <a:solidFill>
            <a:schemeClr val="accent5">
              <a:lumMod val="50000"/>
            </a:schemeClr>
          </a:solidFill>
          <a:ln>
            <a:solidFill>
              <a:schemeClr val="accent1">
                <a:shade val="50000"/>
              </a:schemeClr>
            </a:solidFill>
          </a:ln>
          <a:effectLst>
            <a:outerShdw blurRad="63500" sx="102000" sy="102000" algn="ctr" rotWithShape="0">
              <a:prstClr val="black">
                <a:alpha val="40000"/>
              </a:prstClr>
            </a:outerShdw>
          </a:effectLst>
        </p:spPr>
        <p:txBody>
          <a:bodyPr>
            <a:normAutofit fontScale="92500"/>
          </a:bodyPr>
          <a:lstStyle/>
          <a:p>
            <a:pPr marL="0" indent="0">
              <a:buNone/>
            </a:pPr>
            <a:r>
              <a:rPr lang="en-US" b="1" dirty="0" smtClean="0">
                <a:solidFill>
                  <a:schemeClr val="bg1"/>
                </a:solidFill>
              </a:rPr>
              <a:t>+53%</a:t>
            </a:r>
          </a:p>
        </p:txBody>
      </p:sp>
    </p:spTree>
    <p:extLst>
      <p:ext uri="{BB962C8B-B14F-4D97-AF65-F5344CB8AC3E}">
        <p14:creationId xmlns:p14="http://schemas.microsoft.com/office/powerpoint/2010/main" val="2409384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A - PH Stuff\Asmnts\goa_pcod\2023\plots\r4ss\comp_lendat_data_weighting_TA1.8_Srv.png"/>
          <p:cNvPicPr/>
          <p:nvPr/>
        </p:nvPicPr>
        <p:blipFill rotWithShape="1">
          <a:blip r:embed="rId2" cstate="print">
            <a:extLst>
              <a:ext uri="{28A0092B-C50C-407E-A947-70E740481C1C}">
                <a14:useLocalDpi xmlns:a14="http://schemas.microsoft.com/office/drawing/2010/main" val="0"/>
              </a:ext>
            </a:extLst>
          </a:blip>
          <a:srcRect t="2404"/>
          <a:stretch/>
        </p:blipFill>
        <p:spPr bwMode="auto">
          <a:xfrm>
            <a:off x="142300" y="674689"/>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80147" y="171891"/>
            <a:ext cx="536712" cy="2039162"/>
          </a:xfrm>
        </p:spPr>
        <p:txBody>
          <a:bodyPr>
            <a:normAutofit fontScale="90000"/>
          </a:bodyPr>
          <a:lstStyle/>
          <a:p>
            <a:r>
              <a:rPr lang="en-US" dirty="0" smtClean="0"/>
              <a:t>Surveys – Fitted </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3830902" y="745890"/>
            <a:ext cx="1647152" cy="1504751"/>
          </a:xfrm>
        </p:spPr>
        <p:txBody>
          <a:bodyPr>
            <a:normAutofit/>
          </a:bodyPr>
          <a:lstStyle/>
          <a:p>
            <a:r>
              <a:rPr lang="en-US" dirty="0" smtClean="0"/>
              <a:t>Trawl survey mean length variable</a:t>
            </a:r>
          </a:p>
        </p:txBody>
      </p:sp>
      <p:sp>
        <p:nvSpPr>
          <p:cNvPr id="11" name="Content Placeholder 1">
            <a:extLst>
              <a:ext uri="{FF2B5EF4-FFF2-40B4-BE49-F238E27FC236}">
                <a16:creationId xmlns:a16="http://schemas.microsoft.com/office/drawing/2014/main" id="{5008B669-D020-41CC-A9DB-7BF7919E10A7}"/>
              </a:ext>
            </a:extLst>
          </p:cNvPr>
          <p:cNvSpPr txBox="1">
            <a:spLocks/>
          </p:cNvSpPr>
          <p:nvPr/>
        </p:nvSpPr>
        <p:spPr>
          <a:xfrm rot="16200000">
            <a:off x="1225696" y="4434053"/>
            <a:ext cx="1647152" cy="1532552"/>
          </a:xfrm>
          <a:prstGeom prst="rect">
            <a:avLst/>
          </a:prstGeom>
        </p:spPr>
        <p:txBody>
          <a:bodyPr vert="eaVert"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Arial" panose="020B0604020202020204" pitchFamily="34" charset="0"/>
                <a:ea typeface="+mn-ea"/>
                <a:cs typeface="Arial" panose="020B060402020202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Arial" panose="020B0604020202020204" pitchFamily="34" charset="0"/>
                <a:ea typeface="+mn-ea"/>
                <a:cs typeface="Arial" panose="020B060402020202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Arial" panose="020B0604020202020204" pitchFamily="34" charset="0"/>
                <a:ea typeface="+mn-ea"/>
                <a:cs typeface="Arial" panose="020B060402020202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smtClean="0"/>
              <a:t>Longline survey mean length increasing</a:t>
            </a:r>
          </a:p>
        </p:txBody>
      </p:sp>
      <p:pic>
        <p:nvPicPr>
          <p:cNvPr id="12" name="Picture 11" descr="C:\AA - PH Stuff\Asmnts\goa_pcod\2023\plots\r4ss\comp_lendat_data_weighting_TA1.8_LLSrv.png"/>
          <p:cNvPicPr/>
          <p:nvPr/>
        </p:nvPicPr>
        <p:blipFill rotWithShape="1">
          <a:blip r:embed="rId4" cstate="print">
            <a:extLst>
              <a:ext uri="{28A0092B-C50C-407E-A947-70E740481C1C}">
                <a14:useLocalDpi xmlns:a14="http://schemas.microsoft.com/office/drawing/2010/main" val="0"/>
              </a:ext>
            </a:extLst>
          </a:blip>
          <a:srcRect t="2404"/>
          <a:stretch/>
        </p:blipFill>
        <p:spPr bwMode="auto">
          <a:xfrm>
            <a:off x="2869121" y="3117595"/>
            <a:ext cx="3672016" cy="3304187"/>
          </a:xfrm>
          <a:prstGeom prst="rect">
            <a:avLst/>
          </a:prstGeom>
          <a:noFill/>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53188" t="1594" r="23805" b="34511"/>
          <a:stretch/>
        </p:blipFill>
        <p:spPr>
          <a:xfrm>
            <a:off x="5334718" y="674689"/>
            <a:ext cx="833541" cy="2314834"/>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30596" t="1317" r="46258" b="34650"/>
          <a:stretch/>
        </p:blipFill>
        <p:spPr>
          <a:xfrm>
            <a:off x="365218" y="4126343"/>
            <a:ext cx="864206" cy="239079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23298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91867" y="370403"/>
            <a:ext cx="5308582" cy="6000749"/>
          </a:xfrm>
        </p:spPr>
        <p:txBody>
          <a:bodyPr/>
          <a:lstStyle/>
          <a:p>
            <a:r>
              <a:rPr lang="en-US" dirty="0" smtClean="0"/>
              <a:t>Bottom temperature below mean in 2023</a:t>
            </a:r>
          </a:p>
        </p:txBody>
      </p:sp>
      <p:pic>
        <p:nvPicPr>
          <p:cNvPr id="7" name="Picture 6" descr="C:\AA - PH Stuff\Asmnts\goa_pcod\2023\plots\other\Env_indx.png"/>
          <p:cNvPicPr/>
          <p:nvPr/>
        </p:nvPicPr>
        <p:blipFill>
          <a:blip r:embed="rId3">
            <a:extLst>
              <a:ext uri="{28A0092B-C50C-407E-A947-70E740481C1C}">
                <a14:useLocalDpi xmlns:a14="http://schemas.microsoft.com/office/drawing/2010/main" val="0"/>
              </a:ext>
            </a:extLst>
          </a:blip>
          <a:srcRect/>
          <a:stretch>
            <a:fillRect/>
          </a:stretch>
        </p:blipFill>
        <p:spPr bwMode="auto">
          <a:xfrm>
            <a:off x="836938" y="1204853"/>
            <a:ext cx="5135494" cy="4820216"/>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112215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a:t>
            </a:r>
            <a:r>
              <a:rPr lang="en-US" dirty="0" err="1" smtClean="0"/>
              <a:t>Env</a:t>
            </a:r>
            <a:r>
              <a:rPr lang="en-US" dirty="0" smtClean="0"/>
              <a:t> data</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err="1" smtClean="0"/>
              <a:t>Avg</a:t>
            </a:r>
            <a:r>
              <a:rPr lang="en-US" dirty="0" smtClean="0"/>
              <a:t> sea surface temperature</a:t>
            </a:r>
          </a:p>
          <a:p>
            <a:r>
              <a:rPr lang="en-US" dirty="0" smtClean="0"/>
              <a:t>No marine heat wave days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86" y="3982333"/>
            <a:ext cx="5828279" cy="2590346"/>
          </a:xfrm>
          <a:prstGeom prst="rect">
            <a:avLst/>
          </a:prstGeom>
          <a:noFill/>
          <a:ln>
            <a:noFill/>
          </a:ln>
          <a:effectLst>
            <a:outerShdw blurRad="63500" sx="102000" sy="102000" algn="ctr" rotWithShape="0">
              <a:prstClr val="black">
                <a:alpha val="40000"/>
              </a:prstClr>
            </a:outerShdw>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8265" r="24835" b="11745"/>
          <a:stretch/>
        </p:blipFill>
        <p:spPr>
          <a:xfrm>
            <a:off x="659026" y="1548713"/>
            <a:ext cx="3551164" cy="3023287"/>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77762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1295399"/>
            <a:ext cx="4816561" cy="4816561"/>
          </a:xfrm>
          <a:prstGeom prst="rect">
            <a:avLst/>
          </a:prstGeom>
          <a:noFill/>
          <a:ln>
            <a:noFill/>
          </a:ln>
          <a:effectLst>
            <a:outerShdw blurRad="63500" sx="102000" sy="102000" algn="ctr" rotWithShape="0">
              <a:prstClr val="black">
                <a:alpha val="40000"/>
              </a:prstClr>
            </a:outerShdw>
          </a:effectLst>
        </p:spPr>
      </p:pic>
      <p:sp>
        <p:nvSpPr>
          <p:cNvPr id="9" name="Rectangle 8"/>
          <p:cNvSpPr/>
          <p:nvPr/>
        </p:nvSpPr>
        <p:spPr>
          <a:xfrm>
            <a:off x="6628922" y="612968"/>
            <a:ext cx="2039162" cy="5803873"/>
          </a:xfrm>
          <a:prstGeom prst="rect">
            <a:avLst/>
          </a:prstGeom>
          <a:blipFill dpi="0" rotWithShape="1">
            <a:blip r:embed="rId3">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Both IPHC and ADF&amp;G on increasing trend</a:t>
            </a:r>
          </a:p>
        </p:txBody>
      </p:sp>
      <p:pic>
        <p:nvPicPr>
          <p:cNvPr id="4" name="Picture 3"/>
          <p:cNvPicPr>
            <a:picLocks noChangeAspect="1"/>
          </p:cNvPicPr>
          <p:nvPr/>
        </p:nvPicPr>
        <p:blipFill>
          <a:blip r:embed="rId4"/>
          <a:stretch>
            <a:fillRect/>
          </a:stretch>
        </p:blipFill>
        <p:spPr>
          <a:xfrm>
            <a:off x="5239264" y="1501837"/>
            <a:ext cx="2929693" cy="1657535"/>
          </a:xfrm>
          <a:prstGeom prst="rect">
            <a:avLst/>
          </a:prstGeom>
          <a:noFill/>
          <a:ln>
            <a:noFill/>
          </a:ln>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ED083C68-C3B3-44F7-A518-D7A1025AD2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239264" y="3582352"/>
            <a:ext cx="2929693" cy="19531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78390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0503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628922" y="612968"/>
            <a:ext cx="2039162" cy="5803873"/>
          </a:xfrm>
          <a:prstGeom prst="rect">
            <a:avLst/>
          </a:prstGeom>
          <a:blipFill dpi="0" rotWithShape="1">
            <a:blip r:embed="rId2">
              <a:alphaModFix amt="50000"/>
            </a:blip>
            <a:srcRect/>
            <a:stretch>
              <a:fillRect l="-37000" r="-3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211703" y="30187"/>
            <a:ext cx="873599" cy="2039162"/>
          </a:xfrm>
        </p:spPr>
        <p:txBody>
          <a:bodyPr>
            <a:normAutofit fontScale="90000"/>
          </a:bodyPr>
          <a:lstStyle/>
          <a:p>
            <a:r>
              <a:rPr lang="en-US" dirty="0" smtClean="0"/>
              <a:t>Surveys – monitored</a:t>
            </a:r>
            <a:endParaRPr lang="en-US" dirty="0"/>
          </a:p>
        </p:txBody>
      </p:sp>
      <p:sp>
        <p:nvSpPr>
          <p:cNvPr id="2" name="Content Placeholder 1">
            <a:extLst>
              <a:ext uri="{FF2B5EF4-FFF2-40B4-BE49-F238E27FC236}">
                <a16:creationId xmlns:a16="http://schemas.microsoft.com/office/drawing/2014/main" id="{5008B669-D020-41CC-A9DB-7BF7919E10A7}"/>
              </a:ext>
            </a:extLst>
          </p:cNvPr>
          <p:cNvSpPr>
            <a:spLocks noGrp="1"/>
          </p:cNvSpPr>
          <p:nvPr>
            <p:ph type="body" orient="vert" idx="1"/>
          </p:nvPr>
        </p:nvSpPr>
        <p:spPr>
          <a:xfrm rot="16200000">
            <a:off x="848735" y="266886"/>
            <a:ext cx="5308582" cy="6000749"/>
          </a:xfrm>
        </p:spPr>
        <p:txBody>
          <a:bodyPr/>
          <a:lstStyle/>
          <a:p>
            <a:r>
              <a:rPr lang="en-US" dirty="0" smtClean="0"/>
              <a:t>Increased 2022 year class</a:t>
            </a:r>
          </a:p>
        </p:txBody>
      </p:sp>
      <p:pic>
        <p:nvPicPr>
          <p:cNvPr id="8" name="Picture 1"/>
          <p:cNvPicPr>
            <a:picLocks noChangeAspect="1"/>
          </p:cNvPicPr>
          <p:nvPr/>
        </p:nvPicPr>
        <p:blipFill rotWithShape="1">
          <a:blip r:embed="rId3">
            <a:extLst>
              <a:ext uri="{28A0092B-C50C-407E-A947-70E740481C1C}">
                <a14:useLocalDpi xmlns:a14="http://schemas.microsoft.com/office/drawing/2010/main" val="0"/>
              </a:ext>
            </a:extLst>
          </a:blip>
          <a:srcRect l="21975" t="12011" r="26539" b="23996"/>
          <a:stretch/>
        </p:blipFill>
        <p:spPr bwMode="auto">
          <a:xfrm>
            <a:off x="3472884" y="4459857"/>
            <a:ext cx="2833025" cy="190643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2228" y="4381227"/>
            <a:ext cx="1836738" cy="1377950"/>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354" y="5191711"/>
            <a:ext cx="1520825" cy="1141412"/>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6899" y="5476055"/>
            <a:ext cx="1616075" cy="1103313"/>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985" y="1086739"/>
            <a:ext cx="5500301" cy="3143029"/>
          </a:xfrm>
          <a:prstGeom prst="rect">
            <a:avLst/>
          </a:prstGeom>
          <a:noFill/>
          <a:ln>
            <a:noFill/>
          </a:ln>
          <a:effectLst>
            <a:outerShdw blurRad="63500" sx="102000" sy="102000" algn="ctr" rotWithShape="0">
              <a:prstClr val="black">
                <a:alpha val="40000"/>
              </a:prstClr>
            </a:outerShdw>
          </a:effectLst>
        </p:spPr>
      </p:pic>
      <p:grpSp>
        <p:nvGrpSpPr>
          <p:cNvPr id="4" name="Group 3"/>
          <p:cNvGrpSpPr/>
          <p:nvPr/>
        </p:nvGrpSpPr>
        <p:grpSpPr>
          <a:xfrm>
            <a:off x="5766349" y="1960338"/>
            <a:ext cx="2335552" cy="3431059"/>
            <a:chOff x="5216611" y="457200"/>
            <a:chExt cx="2335552" cy="3431059"/>
          </a:xfrm>
        </p:grpSpPr>
        <p:pic>
          <p:nvPicPr>
            <p:cNvPr id="17" name="Picture 16"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988" b="51282"/>
            <a:stretch/>
          </p:blipFill>
          <p:spPr bwMode="auto">
            <a:xfrm>
              <a:off x="5700584" y="457200"/>
              <a:ext cx="1843216" cy="2895600"/>
            </a:xfrm>
            <a:prstGeom prst="rect">
              <a:avLst/>
            </a:prstGeom>
            <a:noFill/>
            <a:ln>
              <a:noFill/>
            </a:ln>
          </p:spPr>
        </p:pic>
        <p:pic>
          <p:nvPicPr>
            <p:cNvPr id="18" name="Picture 17" descr="C:\AA - PH Stuff\Asmnts\goa_pcod\2023\plots\other\poll_bycatch.png"/>
            <p:cNvPicPr/>
            <p:nvPr/>
          </p:nvPicPr>
          <p:blipFill rotWithShape="1">
            <a:blip r:embed="rId8">
              <a:extLst>
                <a:ext uri="{28A0092B-C50C-407E-A947-70E740481C1C}">
                  <a14:useLocalDpi xmlns:a14="http://schemas.microsoft.com/office/drawing/2010/main" val="0"/>
                </a:ext>
              </a:extLst>
            </a:blip>
            <a:srcRect l="68293" t="90991"/>
            <a:stretch/>
          </p:blipFill>
          <p:spPr bwMode="auto">
            <a:xfrm>
              <a:off x="5667632" y="3352800"/>
              <a:ext cx="1884531" cy="535459"/>
            </a:xfrm>
            <a:prstGeom prst="rect">
              <a:avLst/>
            </a:prstGeom>
            <a:noFill/>
            <a:ln>
              <a:noFill/>
            </a:ln>
          </p:spPr>
        </p:pic>
        <p:pic>
          <p:nvPicPr>
            <p:cNvPr id="19" name="Picture 18" descr="C:\AA - PH Stuff\Asmnts\goa_pcod\2023\plots\other\poll_bycatch.png"/>
            <p:cNvPicPr/>
            <p:nvPr/>
          </p:nvPicPr>
          <p:blipFill rotWithShape="1">
            <a:blip r:embed="rId8">
              <a:extLst>
                <a:ext uri="{28A0092B-C50C-407E-A947-70E740481C1C}">
                  <a14:useLocalDpi xmlns:a14="http://schemas.microsoft.com/office/drawing/2010/main" val="0"/>
                </a:ext>
              </a:extLst>
            </a:blip>
            <a:srcRect t="-1" r="91857" b="42552"/>
            <a:stretch/>
          </p:blipFill>
          <p:spPr bwMode="auto">
            <a:xfrm>
              <a:off x="5216611" y="457200"/>
              <a:ext cx="483973" cy="3414584"/>
            </a:xfrm>
            <a:prstGeom prst="rect">
              <a:avLst/>
            </a:prstGeom>
            <a:noFill/>
            <a:ln>
              <a:noFill/>
            </a:ln>
          </p:spPr>
        </p:pic>
      </p:grpSp>
    </p:spTree>
    <p:extLst>
      <p:ext uri="{BB962C8B-B14F-4D97-AF65-F5344CB8AC3E}">
        <p14:creationId xmlns:p14="http://schemas.microsoft.com/office/powerpoint/2010/main" val="900898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Growth – weight @ length</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29</a:t>
            </a:fld>
            <a:endParaRPr lang="en-US" sz="1400" dirty="0"/>
          </a:p>
        </p:txBody>
      </p:sp>
      <p:sp>
        <p:nvSpPr>
          <p:cNvPr id="5" name="Content Placeholder 4"/>
          <p:cNvSpPr>
            <a:spLocks noGrp="1"/>
          </p:cNvSpPr>
          <p:nvPr>
            <p:ph sz="half" idx="1"/>
          </p:nvPr>
        </p:nvSpPr>
        <p:spPr/>
        <p:txBody>
          <a:bodyPr/>
          <a:lstStyle/>
          <a:p>
            <a:endParaRPr lang="en-US"/>
          </a:p>
        </p:txBody>
      </p:sp>
      <p:sp>
        <p:nvSpPr>
          <p:cNvPr id="10" name="Content Placeholder 9"/>
          <p:cNvSpPr>
            <a:spLocks noGrp="1"/>
          </p:cNvSpPr>
          <p:nvPr>
            <p:ph sz="half" idx="1"/>
          </p:nvPr>
        </p:nvSpPr>
        <p:spPr/>
        <p:txBody>
          <a:bodyPr/>
          <a:lstStyle/>
          <a:p>
            <a:endParaRPr lang="en-US"/>
          </a:p>
        </p:txBody>
      </p:sp>
    </p:spTree>
    <p:extLst>
      <p:ext uri="{BB962C8B-B14F-4D97-AF65-F5344CB8AC3E}">
        <p14:creationId xmlns:p14="http://schemas.microsoft.com/office/powerpoint/2010/main" val="18164385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General</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SSC supports the JGPT’s recommendation that stock assessment authors transition from the ADMB RE variants to the </a:t>
            </a:r>
            <a:r>
              <a:rPr lang="en-US" i="1" dirty="0" err="1"/>
              <a:t>rema</a:t>
            </a:r>
            <a:r>
              <a:rPr lang="en-US" i="1" dirty="0"/>
              <a:t> framework, which implements the same model variants in a single framework with several improvements.”</a:t>
            </a:r>
            <a:r>
              <a:rPr lang="en-US" dirty="0"/>
              <a:t>(SSC, Oct 2022</a:t>
            </a:r>
            <a:r>
              <a:rPr lang="en-US" dirty="0" smtClean="0"/>
              <a:t>)</a:t>
            </a:r>
          </a:p>
          <a:p>
            <a:r>
              <a:rPr lang="en-US" i="1" dirty="0" smtClean="0"/>
              <a:t>“</a:t>
            </a:r>
            <a:r>
              <a:rPr lang="en-US" i="1" dirty="0"/>
              <a:t>The SSC reiterates its previous recommendation that the number of levels should be collapsed from four to three to make the choices easier for the authors.”</a:t>
            </a:r>
            <a:r>
              <a:rPr lang="en-US" dirty="0"/>
              <a:t> (SSC, Dec 2022</a:t>
            </a:r>
            <a:r>
              <a:rPr lang="en-US" dirty="0" smtClean="0"/>
              <a:t>)</a:t>
            </a:r>
          </a:p>
          <a:p>
            <a:r>
              <a:rPr lang="en-US" i="1" dirty="0" smtClean="0"/>
              <a:t>“</a:t>
            </a:r>
            <a:r>
              <a:rPr lang="en-US" i="1" dirty="0"/>
              <a:t>The SSC supports the JGPT recommendation to make reporting of fish condition routine and standardized across assessments.”</a:t>
            </a:r>
            <a:r>
              <a:rPr lang="en-US" dirty="0"/>
              <a:t> (SSC, Dec 2022</a:t>
            </a:r>
            <a:r>
              <a:rPr lang="en-US" dirty="0" smtClean="0"/>
              <a:t>)</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3</a:t>
            </a:fld>
            <a:endParaRPr lang="en-US" sz="1400" dirty="0"/>
          </a:p>
        </p:txBody>
      </p:sp>
    </p:spTree>
    <p:extLst>
      <p:ext uri="{BB962C8B-B14F-4D97-AF65-F5344CB8AC3E}">
        <p14:creationId xmlns:p14="http://schemas.microsoft.com/office/powerpoint/2010/main" val="3047215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0517" y="609601"/>
            <a:ext cx="8202915" cy="793072"/>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smtClean="0"/>
              <a:t>Data – summary</a:t>
            </a:r>
            <a:endParaRPr lang="en-US" dirty="0"/>
          </a:p>
        </p:txBody>
      </p:sp>
      <p:graphicFrame>
        <p:nvGraphicFramePr>
          <p:cNvPr id="4" name="Diagram 3"/>
          <p:cNvGraphicFramePr/>
          <p:nvPr>
            <p:extLst>
              <p:ext uri="{D42A27DB-BD31-4B8C-83A1-F6EECF244321}">
                <p14:modId xmlns:p14="http://schemas.microsoft.com/office/powerpoint/2010/main" val="4085228638"/>
              </p:ext>
            </p:extLst>
          </p:nvPr>
        </p:nvGraphicFramePr>
        <p:xfrm>
          <a:off x="514853" y="1317523"/>
          <a:ext cx="8158579" cy="5131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30</a:t>
            </a:fld>
            <a:endParaRPr lang="en-US" sz="1400" dirty="0"/>
          </a:p>
        </p:txBody>
      </p:sp>
    </p:spTree>
    <p:extLst>
      <p:ext uri="{BB962C8B-B14F-4D97-AF65-F5344CB8AC3E}">
        <p14:creationId xmlns:p14="http://schemas.microsoft.com/office/powerpoint/2010/main" val="15354290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317927" y="-68817"/>
            <a:ext cx="682436" cy="2028575"/>
          </a:xfrm>
        </p:spPr>
        <p:txBody>
          <a:bodyPr>
            <a:normAutofit/>
          </a:bodyPr>
          <a:lstStyle/>
          <a:p>
            <a:r>
              <a:rPr lang="en-US" dirty="0" smtClean="0"/>
              <a:t>results</a:t>
            </a:r>
            <a:endParaRPr lang="en-US" dirty="0"/>
          </a:p>
        </p:txBody>
      </p:sp>
      <p:graphicFrame>
        <p:nvGraphicFramePr>
          <p:cNvPr id="2" name="Diagram 1"/>
          <p:cNvGraphicFramePr/>
          <p:nvPr>
            <p:extLst>
              <p:ext uri="{D42A27DB-BD31-4B8C-83A1-F6EECF244321}">
                <p14:modId xmlns:p14="http://schemas.microsoft.com/office/powerpoint/2010/main" val="1666377423"/>
              </p:ext>
            </p:extLst>
          </p:nvPr>
        </p:nvGraphicFramePr>
        <p:xfrm>
          <a:off x="-701337" y="847689"/>
          <a:ext cx="8021867" cy="531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5984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Continuing to fit 2021trawl survey precisely </a:t>
            </a:r>
          </a:p>
          <a:p>
            <a:endParaRPr lang="en-US" dirty="0"/>
          </a:p>
          <a:p>
            <a:pPr marL="0" indent="0">
              <a:buNone/>
            </a:pPr>
            <a:endParaRPr lang="en-US" dirty="0"/>
          </a:p>
          <a:p>
            <a:r>
              <a:rPr lang="en-US" dirty="0" smtClean="0"/>
              <a:t>Expecting larger RPN from longline survey in 4 of last 5 years</a:t>
            </a:r>
          </a:p>
        </p:txBody>
      </p:sp>
      <p:grpSp>
        <p:nvGrpSpPr>
          <p:cNvPr id="9" name="Group 8"/>
          <p:cNvGrpSpPr/>
          <p:nvPr/>
        </p:nvGrpSpPr>
        <p:grpSpPr>
          <a:xfrm>
            <a:off x="3243532" y="690113"/>
            <a:ext cx="5530969" cy="4364486"/>
            <a:chOff x="2830902" y="419279"/>
            <a:chExt cx="5943600" cy="5912030"/>
          </a:xfrm>
          <a:effectLst>
            <a:outerShdw blurRad="63500" sx="102000" sy="102000" algn="ctr" rotWithShape="0">
              <a:prstClr val="black">
                <a:alpha val="40000"/>
              </a:prstClr>
            </a:outerShdw>
          </a:effectLst>
        </p:grpSpPr>
        <p:pic>
          <p:nvPicPr>
            <p:cNvPr id="10" name="Picture 9" descr="C:\AA - PH Stuff\2022 Assmnts\PCod\goa_pcod\plots\r4ss\index2_cpuefit_Srv.png"/>
            <p:cNvPicPr/>
            <p:nvPr/>
          </p:nvPicPr>
          <p:blipFill rotWithShape="1">
            <a:blip r:embed="rId3" cstate="print">
              <a:extLst>
                <a:ext uri="{28A0092B-C50C-407E-A947-70E740481C1C}">
                  <a14:useLocalDpi xmlns:a14="http://schemas.microsoft.com/office/drawing/2010/main" val="0"/>
                </a:ext>
              </a:extLst>
            </a:blip>
            <a:srcRect t="14931" b="10590"/>
            <a:stretch/>
          </p:blipFill>
          <p:spPr bwMode="auto">
            <a:xfrm>
              <a:off x="2830902" y="419279"/>
              <a:ext cx="5943600" cy="2724150"/>
            </a:xfrm>
            <a:prstGeom prst="rect">
              <a:avLst/>
            </a:prstGeom>
            <a:noFill/>
            <a:ln>
              <a:noFill/>
            </a:ln>
            <a:extLst>
              <a:ext uri="{53640926-AAD7-44D8-BBD7-CCE9431645EC}">
                <a14:shadowObscured xmlns:a14="http://schemas.microsoft.com/office/drawing/2010/main"/>
              </a:ext>
            </a:extLst>
          </p:spPr>
        </p:pic>
        <p:pic>
          <p:nvPicPr>
            <p:cNvPr id="11" name="Picture 10" descr="C:\AA - PH Stuff\2022 Assmnts\PCod\goa_pcod\plots\r4ss\index2_cpuefit_LLSrv.png"/>
            <p:cNvPicPr/>
            <p:nvPr/>
          </p:nvPicPr>
          <p:blipFill rotWithShape="1">
            <a:blip r:embed="rId4" cstate="print">
              <a:extLst>
                <a:ext uri="{28A0092B-C50C-407E-A947-70E740481C1C}">
                  <a14:useLocalDpi xmlns:a14="http://schemas.microsoft.com/office/drawing/2010/main" val="0"/>
                </a:ext>
              </a:extLst>
            </a:blip>
            <a:srcRect t="11111"/>
            <a:stretch/>
          </p:blipFill>
          <p:spPr bwMode="auto">
            <a:xfrm>
              <a:off x="2830902" y="3080109"/>
              <a:ext cx="5943600" cy="3251200"/>
            </a:xfrm>
            <a:prstGeom prst="rect">
              <a:avLst/>
            </a:prstGeom>
            <a:noFill/>
            <a:ln>
              <a:noFill/>
            </a:ln>
            <a:extLst>
              <a:ext uri="{53640926-AAD7-44D8-BBD7-CCE9431645EC}">
                <a14:shadowObscured xmlns:a14="http://schemas.microsoft.com/office/drawing/2010/main"/>
              </a:ext>
            </a:extLst>
          </p:spPr>
        </p:pic>
        <p:sp>
          <p:nvSpPr>
            <p:cNvPr id="13" name="Text Box 2"/>
            <p:cNvSpPr txBox="1">
              <a:spLocks noChangeArrowheads="1"/>
            </p:cNvSpPr>
            <p:nvPr/>
          </p:nvSpPr>
          <p:spPr bwMode="auto">
            <a:xfrm>
              <a:off x="6781800" y="3302478"/>
              <a:ext cx="1992702" cy="406879"/>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a:t>
              </a:r>
              <a:r>
                <a:rPr lang="en-US" dirty="0">
                  <a:effectLst/>
                  <a:latin typeface="Arial" panose="020B0604020202020204" pitchFamily="34" charset="0"/>
                  <a:ea typeface="Times New Roman" panose="02020603050405020304" pitchFamily="18" charset="0"/>
                  <a:cs typeface="Arial" panose="020B0604020202020204" pitchFamily="34" charset="0"/>
                </a:rPr>
                <a:t>longline survey RPNs</a:t>
              </a:r>
            </a:p>
          </p:txBody>
        </p:sp>
        <p:sp>
          <p:nvSpPr>
            <p:cNvPr id="14" name="Text Box 2"/>
            <p:cNvSpPr txBox="1">
              <a:spLocks noChangeArrowheads="1"/>
            </p:cNvSpPr>
            <p:nvPr/>
          </p:nvSpPr>
          <p:spPr bwMode="auto">
            <a:xfrm>
              <a:off x="3508075" y="561674"/>
              <a:ext cx="2952990" cy="406879"/>
            </a:xfrm>
            <a:prstGeom prst="rect">
              <a:avLst/>
            </a:prstGeom>
            <a:noFill/>
            <a:ln w="9525">
              <a:noFill/>
              <a:miter lim="800000"/>
              <a:headEnd/>
              <a:tailEnd/>
            </a:ln>
          </p:spPr>
          <p:txBody>
            <a:bodyPr rot="0" vert="horz" wrap="square" lIns="91440" tIns="45720" rIns="91440" bIns="45720" anchor="t" anchorCtr="0">
              <a:noAutofit/>
            </a:bodyPr>
            <a:lstStyle/>
            <a:p>
              <a:pPr marL="0" marR="0">
                <a:spcBef>
                  <a:spcPts val="0"/>
                </a:spcBef>
                <a:spcAft>
                  <a:spcPts val="0"/>
                </a:spcAft>
              </a:pPr>
              <a:r>
                <a:rPr lang="en-US" dirty="0" smtClean="0">
                  <a:effectLst/>
                  <a:latin typeface="Arial" panose="020B0604020202020204" pitchFamily="34" charset="0"/>
                  <a:ea typeface="Times New Roman" panose="02020603050405020304" pitchFamily="18" charset="0"/>
                  <a:cs typeface="Arial" panose="020B0604020202020204" pitchFamily="34" charset="0"/>
                </a:rPr>
                <a:t>AFSC bottom trawl </a:t>
              </a:r>
              <a:r>
                <a:rPr lang="en-US" dirty="0">
                  <a:effectLst/>
                  <a:latin typeface="Arial" panose="020B0604020202020204" pitchFamily="34" charset="0"/>
                  <a:ea typeface="Times New Roman" panose="02020603050405020304" pitchFamily="18" charset="0"/>
                  <a:cs typeface="Arial" panose="020B0604020202020204" pitchFamily="34" charset="0"/>
                </a:rPr>
                <a:t>survey </a:t>
              </a:r>
              <a:r>
                <a:rPr lang="en-US" dirty="0" smtClean="0">
                  <a:effectLst/>
                  <a:latin typeface="Arial" panose="020B0604020202020204" pitchFamily="34" charset="0"/>
                  <a:ea typeface="Times New Roman" panose="02020603050405020304" pitchFamily="18" charset="0"/>
                  <a:cs typeface="Arial" panose="020B0604020202020204" pitchFamily="34" charset="0"/>
                </a:rPr>
                <a:t>numbers</a:t>
              </a:r>
              <a:endParaRPr lang="en-US" dirty="0">
                <a:effectLst/>
                <a:latin typeface="Arial" panose="020B0604020202020204" pitchFamily="34" charset="0"/>
                <a:ea typeface="Times New Roman" panose="02020603050405020304" pitchFamily="18" charset="0"/>
                <a:cs typeface="Arial" panose="020B0604020202020204" pitchFamily="34" charset="0"/>
              </a:endParaRPr>
            </a:p>
          </p:txBody>
        </p:sp>
      </p:grpSp>
      <p:sp>
        <p:nvSpPr>
          <p:cNvPr id="3" name="Oval 2"/>
          <p:cNvSpPr/>
          <p:nvPr/>
        </p:nvSpPr>
        <p:spPr>
          <a:xfrm>
            <a:off x="7573993" y="4121992"/>
            <a:ext cx="914400" cy="34699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9681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78980" y="903888"/>
            <a:ext cx="2892024" cy="3746514"/>
          </a:xfrm>
        </p:spPr>
        <p:txBody>
          <a:bodyPr>
            <a:normAutofit/>
          </a:bodyPr>
          <a:lstStyle/>
          <a:p>
            <a:r>
              <a:rPr lang="en-US" dirty="0" smtClean="0"/>
              <a:t>Model retrospective ‘fit’ to biomass variable across assessments</a:t>
            </a:r>
          </a:p>
          <a:p>
            <a:r>
              <a:rPr lang="en-US" dirty="0" smtClean="0"/>
              <a:t>Slight downward turn in 2022 assessment</a:t>
            </a:r>
          </a:p>
        </p:txBody>
      </p:sp>
      <p:pic>
        <p:nvPicPr>
          <p:cNvPr id="3" name="Picture 2"/>
          <p:cNvPicPr>
            <a:picLocks noChangeAspect="1"/>
          </p:cNvPicPr>
          <p:nvPr/>
        </p:nvPicPr>
        <p:blipFill>
          <a:blip r:embed="rId3"/>
          <a:stretch>
            <a:fillRect/>
          </a:stretch>
        </p:blipFill>
        <p:spPr>
          <a:xfrm>
            <a:off x="3460580" y="903888"/>
            <a:ext cx="5212852" cy="3783783"/>
          </a:xfrm>
          <a:prstGeom prst="rect">
            <a:avLst/>
          </a:prstGeom>
          <a:solidFill>
            <a:schemeClr val="bg1"/>
          </a:solidFill>
          <a:effectLst>
            <a:outerShdw blurRad="63500" sx="102000" sy="102000" algn="ctr" rotWithShape="0">
              <a:prstClr val="black">
                <a:alpha val="40000"/>
              </a:prstClr>
            </a:outerShdw>
          </a:effectLst>
        </p:spPr>
      </p:pic>
      <p:sp>
        <p:nvSpPr>
          <p:cNvPr id="7" name="Title 5">
            <a:extLst>
              <a:ext uri="{FF2B5EF4-FFF2-40B4-BE49-F238E27FC236}">
                <a16:creationId xmlns:a16="http://schemas.microsoft.com/office/drawing/2014/main" id="{64FDD31A-A5E7-47E5-ABB3-4A2D4F7614A5}"/>
              </a:ext>
            </a:extLst>
          </p:cNvPr>
          <p:cNvSpPr txBox="1">
            <a:spLocks/>
          </p:cNvSpPr>
          <p:nvPr/>
        </p:nvSpPr>
        <p:spPr>
          <a:xfrm>
            <a:off x="446399" y="5132717"/>
            <a:ext cx="5253065" cy="68951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b="0" kern="1200" cap="all">
                <a:solidFill>
                  <a:schemeClr val="accent1">
                    <a:lumMod val="75000"/>
                    <a:lumOff val="25000"/>
                  </a:schemeClr>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smtClean="0">
                <a:solidFill>
                  <a:schemeClr val="bg1"/>
                </a:solidFill>
              </a:rPr>
              <a:t>Results: data fits</a:t>
            </a:r>
            <a:endParaRPr lang="en-US" sz="3700" dirty="0">
              <a:solidFill>
                <a:schemeClr val="bg1"/>
              </a:solidFill>
            </a:endParaRPr>
          </a:p>
        </p:txBody>
      </p:sp>
    </p:spTree>
    <p:extLst>
      <p:ext uri="{BB962C8B-B14F-4D97-AF65-F5344CB8AC3E}">
        <p14:creationId xmlns:p14="http://schemas.microsoft.com/office/powerpoint/2010/main" val="42403360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091000" y="903888"/>
            <a:ext cx="2892024" cy="3746514"/>
          </a:xfrm>
        </p:spPr>
        <p:txBody>
          <a:bodyPr>
            <a:normAutofit/>
          </a:bodyPr>
          <a:lstStyle/>
          <a:p>
            <a:r>
              <a:rPr lang="en-US" dirty="0" smtClean="0"/>
              <a:t>In general, length comps fit well by model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793" y="656011"/>
            <a:ext cx="4242268" cy="4242268"/>
          </a:xfrm>
          <a:prstGeom prst="rect">
            <a:avLst/>
          </a:prstGeom>
          <a:effectLst>
            <a:outerShdw blurRad="63500" sx="102000" sy="102000" algn="ctr" rotWithShape="0">
              <a:prstClr val="black">
                <a:alpha val="40000"/>
              </a:prstClr>
            </a:outerShdw>
          </a:effectLst>
        </p:spPr>
      </p:pic>
      <p:sp>
        <p:nvSpPr>
          <p:cNvPr id="9"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5253065" cy="689514"/>
          </a:xfrm>
        </p:spPr>
        <p:txBody>
          <a:bodyPr>
            <a:noAutofit/>
          </a:bodyPr>
          <a:lstStyle/>
          <a:p>
            <a:r>
              <a:rPr lang="en-US" sz="3700" dirty="0" smtClean="0">
                <a:solidFill>
                  <a:schemeClr val="bg1"/>
                </a:solidFill>
              </a:rPr>
              <a:t>Results: data fits</a:t>
            </a:r>
            <a:endParaRPr lang="en-US" sz="3700" dirty="0">
              <a:solidFill>
                <a:schemeClr val="bg1"/>
              </a:solidFill>
            </a:endParaRPr>
          </a:p>
        </p:txBody>
      </p:sp>
    </p:spTree>
    <p:extLst>
      <p:ext uri="{BB962C8B-B14F-4D97-AF65-F5344CB8AC3E}">
        <p14:creationId xmlns:p14="http://schemas.microsoft.com/office/powerpoint/2010/main" val="3188266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7185804" y="1515763"/>
            <a:ext cx="1878297" cy="3746500"/>
          </a:xfrm>
        </p:spPr>
        <p:txBody>
          <a:bodyPr>
            <a:normAutofit/>
          </a:bodyPr>
          <a:lstStyle/>
          <a:p>
            <a:r>
              <a:rPr lang="en-US" dirty="0" smtClean="0"/>
              <a:t>AFSC bottom trawl survey length comps</a:t>
            </a:r>
          </a:p>
        </p:txBody>
      </p:sp>
      <p:pic>
        <p:nvPicPr>
          <p:cNvPr id="7" name="Picture 6"/>
          <p:cNvPicPr/>
          <p:nvPr/>
        </p:nvPicPr>
        <p:blipFill rotWithShape="1">
          <a:blip r:embed="rId2">
            <a:extLst>
              <a:ext uri="{28A0092B-C50C-407E-A947-70E740481C1C}">
                <a14:useLocalDpi xmlns:a14="http://schemas.microsoft.com/office/drawing/2010/main" val="0"/>
              </a:ext>
            </a:extLst>
          </a:blip>
          <a:srcRect t="2824"/>
          <a:stretch/>
        </p:blipFill>
        <p:spPr bwMode="auto">
          <a:xfrm>
            <a:off x="187450" y="621101"/>
            <a:ext cx="6998354" cy="5857487"/>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35</a:t>
            </a:fld>
            <a:endParaRPr lang="en-US" sz="1400" dirty="0"/>
          </a:p>
        </p:txBody>
      </p:sp>
    </p:spTree>
    <p:extLst>
      <p:ext uri="{BB962C8B-B14F-4D97-AF65-F5344CB8AC3E}">
        <p14:creationId xmlns:p14="http://schemas.microsoft.com/office/powerpoint/2010/main" val="38562245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07834" y="1515763"/>
            <a:ext cx="2456267" cy="3746500"/>
          </a:xfrm>
        </p:spPr>
        <p:txBody>
          <a:bodyPr>
            <a:normAutofit/>
          </a:bodyPr>
          <a:lstStyle/>
          <a:p>
            <a:r>
              <a:rPr lang="en-US" dirty="0" smtClean="0"/>
              <a:t>AFSC bottom trawl survey conditional age-at-length</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83055" y="748737"/>
            <a:ext cx="5986780" cy="5688330"/>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300" smtClean="0"/>
              <a:pPr/>
              <a:t>36</a:t>
            </a:fld>
            <a:endParaRPr lang="en-US" sz="1300" dirty="0"/>
          </a:p>
        </p:txBody>
      </p:sp>
    </p:spTree>
    <p:extLst>
      <p:ext uri="{BB962C8B-B14F-4D97-AF65-F5344CB8AC3E}">
        <p14:creationId xmlns:p14="http://schemas.microsoft.com/office/powerpoint/2010/main" val="42483854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4536" y="2421536"/>
            <a:ext cx="2456267" cy="3746500"/>
          </a:xfrm>
        </p:spPr>
        <p:txBody>
          <a:bodyPr>
            <a:normAutofit/>
          </a:bodyPr>
          <a:lstStyle/>
          <a:p>
            <a:r>
              <a:rPr lang="en-US" dirty="0" smtClean="0"/>
              <a:t>AFSC bottom trawl survey selectivity</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860885"/>
            <a:ext cx="5944235" cy="5791835"/>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294" t="16402" r="23792" b="13535"/>
          <a:stretch/>
        </p:blipFill>
        <p:spPr>
          <a:xfrm>
            <a:off x="5679362" y="903287"/>
            <a:ext cx="3091441" cy="251895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37</a:t>
            </a:fld>
            <a:endParaRPr lang="en-US" sz="1400" dirty="0"/>
          </a:p>
        </p:txBody>
      </p:sp>
    </p:spTree>
    <p:extLst>
      <p:ext uri="{BB962C8B-B14F-4D97-AF65-F5344CB8AC3E}">
        <p14:creationId xmlns:p14="http://schemas.microsoft.com/office/powerpoint/2010/main" val="14575021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length comps</a:t>
            </a:r>
          </a:p>
        </p:txBody>
      </p:sp>
      <p:pic>
        <p:nvPicPr>
          <p:cNvPr id="8" name="Picture 7"/>
          <p:cNvPicPr/>
          <p:nvPr/>
        </p:nvPicPr>
        <p:blipFill>
          <a:blip r:embed="rId2">
            <a:extLst>
              <a:ext uri="{28A0092B-C50C-407E-A947-70E740481C1C}">
                <a14:useLocalDpi xmlns:a14="http://schemas.microsoft.com/office/drawing/2010/main" val="0"/>
              </a:ext>
            </a:extLst>
          </a:blip>
          <a:srcRect/>
          <a:stretch>
            <a:fillRect/>
          </a:stretch>
        </p:blipFill>
        <p:spPr bwMode="auto">
          <a:xfrm>
            <a:off x="250164" y="708590"/>
            <a:ext cx="5736567" cy="6149409"/>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38</a:t>
            </a:fld>
            <a:endParaRPr lang="en-US" sz="1400" dirty="0"/>
          </a:p>
        </p:txBody>
      </p:sp>
    </p:spTree>
    <p:extLst>
      <p:ext uri="{BB962C8B-B14F-4D97-AF65-F5344CB8AC3E}">
        <p14:creationId xmlns:p14="http://schemas.microsoft.com/office/powerpoint/2010/main" val="41303262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133382" y="1489885"/>
            <a:ext cx="2890838" cy="3746500"/>
          </a:xfrm>
        </p:spPr>
        <p:txBody>
          <a:bodyPr>
            <a:normAutofit/>
          </a:bodyPr>
          <a:lstStyle/>
          <a:p>
            <a:r>
              <a:rPr lang="en-US" dirty="0" smtClean="0"/>
              <a:t>AFSC longline survey catchability and selectivity</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9147" y="548005"/>
            <a:ext cx="5944235" cy="6309995"/>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39</a:t>
            </a:fld>
            <a:endParaRPr lang="en-US" sz="1400" dirty="0"/>
          </a:p>
        </p:txBody>
      </p:sp>
    </p:spTree>
    <p:extLst>
      <p:ext uri="{BB962C8B-B14F-4D97-AF65-F5344CB8AC3E}">
        <p14:creationId xmlns:p14="http://schemas.microsoft.com/office/powerpoint/2010/main" val="3912919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comments: specific</a:t>
            </a:r>
            <a:endParaRPr lang="en-US" dirty="0"/>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85000" lnSpcReduction="20000"/>
          </a:bodyPr>
          <a:lstStyle/>
          <a:p>
            <a:r>
              <a:rPr lang="en-US" i="1" dirty="0" smtClean="0"/>
              <a:t>Specific </a:t>
            </a:r>
            <a:r>
              <a:rPr lang="en-US" i="1" dirty="0"/>
              <a:t>additional recommendations include:</a:t>
            </a:r>
            <a:endParaRPr lang="en-US" dirty="0"/>
          </a:p>
          <a:p>
            <a:pPr lvl="1"/>
            <a:r>
              <a:rPr lang="en-US" i="1" dirty="0"/>
              <a:t>Provide a discussion of whether the period of elevated M estimated in recent models, and other environmentally-driven dynamics should be included in the calculation of reference points and/or stock status (see General Stock Assessment Comments)</a:t>
            </a:r>
            <a:endParaRPr lang="en-US" dirty="0"/>
          </a:p>
          <a:p>
            <a:pPr lvl="1"/>
            <a:r>
              <a:rPr lang="en-US" i="1" dirty="0"/>
              <a:t>Provide an explanation as to whether all age-classes should be expected to be affected equally by marine heat waves, and over which time periods and by what mechanism they may be affected</a:t>
            </a:r>
            <a:endParaRPr lang="en-US" dirty="0"/>
          </a:p>
          <a:p>
            <a:pPr lvl="1"/>
            <a:r>
              <a:rPr lang="en-US" i="1" dirty="0"/>
              <a:t>Please elaborate on how the </a:t>
            </a:r>
            <a:r>
              <a:rPr lang="en-US" i="1" dirty="0" err="1"/>
              <a:t>Dirichlet</a:t>
            </a:r>
            <a:r>
              <a:rPr lang="en-US" i="1" dirty="0"/>
              <a:t>-multinomial method verified that the current weights are “correct”</a:t>
            </a:r>
            <a:endParaRPr lang="en-US" dirty="0"/>
          </a:p>
          <a:p>
            <a:pPr lvl="1"/>
            <a:r>
              <a:rPr lang="en-US" i="1" dirty="0"/>
              <a:t>Address implausibly large standardized residuals observed for smaller fish in the fit to NMFS bottom trawl length frequency data</a:t>
            </a:r>
            <a:endParaRPr lang="en-US" dirty="0"/>
          </a:p>
          <a:p>
            <a:pPr lvl="1"/>
            <a:r>
              <a:rPr lang="en-US" i="1" dirty="0"/>
              <a:t>Provide more details about the spatial-temporal correlation that informs the historical beach-seine index where no historical data exist</a:t>
            </a:r>
            <a:endParaRPr lang="en-US" dirty="0"/>
          </a:p>
          <a:p>
            <a:pPr lvl="1"/>
            <a:r>
              <a:rPr lang="en-US" i="1" dirty="0" smtClean="0"/>
              <a:t>Include </a:t>
            </a:r>
            <a:r>
              <a:rPr lang="en-US" i="1" dirty="0"/>
              <a:t>standard MCMC diagnostics for all model parameters and derived quantities if posterior distributions are to be evaluated as part of the model results. These should include tests for burn-in, auto-correlation and mixing of the MCMC chain(s).</a:t>
            </a:r>
            <a:endParaRPr lang="en-US" dirty="0"/>
          </a:p>
          <a:p>
            <a:pPr lvl="1"/>
            <a:r>
              <a:rPr lang="en-US" i="1" dirty="0"/>
              <a:t>Explore the potential for hook-competition in the IPHC index if it is to be </a:t>
            </a:r>
            <a:r>
              <a:rPr lang="en-US" i="1" dirty="0" smtClean="0"/>
              <a:t>incorporated</a:t>
            </a:r>
            <a:r>
              <a:rPr lang="en-US" dirty="0"/>
              <a:t> </a:t>
            </a:r>
            <a:r>
              <a:rPr lang="en-US" dirty="0" smtClean="0"/>
              <a:t>(SSC</a:t>
            </a:r>
            <a:r>
              <a:rPr lang="en-US" dirty="0"/>
              <a:t>, Dec 2021</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4</a:t>
            </a:fld>
            <a:endParaRPr lang="en-US" sz="1400" dirty="0"/>
          </a:p>
        </p:txBody>
      </p:sp>
    </p:spTree>
    <p:extLst>
      <p:ext uri="{BB962C8B-B14F-4D97-AF65-F5344CB8AC3E}">
        <p14:creationId xmlns:p14="http://schemas.microsoft.com/office/powerpoint/2010/main" val="20166431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length comps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663395"/>
            <a:ext cx="6627495" cy="6083300"/>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40</a:t>
            </a:fld>
            <a:endParaRPr lang="en-US" sz="1400" dirty="0"/>
          </a:p>
        </p:txBody>
      </p:sp>
    </p:spTree>
    <p:extLst>
      <p:ext uri="{BB962C8B-B14F-4D97-AF65-F5344CB8AC3E}">
        <p14:creationId xmlns:p14="http://schemas.microsoft.com/office/powerpoint/2010/main" val="27549319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Trawl fishery conditional age-at-length</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89864" y="576232"/>
            <a:ext cx="6437630" cy="6102350"/>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41</a:t>
            </a:fld>
            <a:endParaRPr lang="en-US" sz="1400" dirty="0"/>
          </a:p>
        </p:txBody>
      </p:sp>
    </p:spTree>
    <p:extLst>
      <p:ext uri="{BB962C8B-B14F-4D97-AF65-F5344CB8AC3E}">
        <p14:creationId xmlns:p14="http://schemas.microsoft.com/office/powerpoint/2010/main" val="2814737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5944235" y="2645825"/>
            <a:ext cx="2396725" cy="3746500"/>
          </a:xfrm>
        </p:spPr>
        <p:txBody>
          <a:bodyPr>
            <a:normAutofit/>
          </a:bodyPr>
          <a:lstStyle/>
          <a:p>
            <a:r>
              <a:rPr lang="en-US" dirty="0" smtClean="0"/>
              <a:t>Trawl fishery selectivity</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858029"/>
            <a:ext cx="5944235" cy="5797550"/>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800" t="16232" r="23431" b="13226"/>
          <a:stretch/>
        </p:blipFill>
        <p:spPr>
          <a:xfrm>
            <a:off x="5796951" y="864321"/>
            <a:ext cx="3079630" cy="2486308"/>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42</a:t>
            </a:fld>
            <a:endParaRPr lang="en-US" sz="1400" dirty="0"/>
          </a:p>
        </p:txBody>
      </p:sp>
    </p:spTree>
    <p:extLst>
      <p:ext uri="{BB962C8B-B14F-4D97-AF65-F5344CB8AC3E}">
        <p14:creationId xmlns:p14="http://schemas.microsoft.com/office/powerpoint/2010/main" val="1461111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Longline fishery length comps</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586596"/>
            <a:ext cx="6547449" cy="6271404"/>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43</a:t>
            </a:fld>
            <a:endParaRPr lang="en-US" sz="1400" dirty="0"/>
          </a:p>
        </p:txBody>
      </p:sp>
    </p:spTree>
    <p:extLst>
      <p:ext uri="{BB962C8B-B14F-4D97-AF65-F5344CB8AC3E}">
        <p14:creationId xmlns:p14="http://schemas.microsoft.com/office/powerpoint/2010/main" val="41273739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754483" y="1489885"/>
            <a:ext cx="2269736" cy="3746500"/>
          </a:xfrm>
        </p:spPr>
        <p:txBody>
          <a:bodyPr>
            <a:normAutofit/>
          </a:bodyPr>
          <a:lstStyle/>
          <a:p>
            <a:r>
              <a:rPr lang="en-US" dirty="0" smtClean="0"/>
              <a:t>Longline fishery conditional age-at-length</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0" y="665337"/>
            <a:ext cx="6754483" cy="6123652"/>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44</a:t>
            </a:fld>
            <a:endParaRPr lang="en-US" sz="1400" dirty="0"/>
          </a:p>
        </p:txBody>
      </p:sp>
    </p:spTree>
    <p:extLst>
      <p:ext uri="{BB962C8B-B14F-4D97-AF65-F5344CB8AC3E}">
        <p14:creationId xmlns:p14="http://schemas.microsoft.com/office/powerpoint/2010/main" val="35129135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210524" y="2714836"/>
            <a:ext cx="2269736" cy="3746500"/>
          </a:xfrm>
        </p:spPr>
        <p:txBody>
          <a:bodyPr>
            <a:normAutofit/>
          </a:bodyPr>
          <a:lstStyle/>
          <a:p>
            <a:r>
              <a:rPr lang="en-US" dirty="0" smtClean="0"/>
              <a:t>Longline fishery selectivity</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895392"/>
            <a:ext cx="5944235" cy="5791835"/>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585" t="17571" r="22860" b="14977"/>
          <a:stretch/>
        </p:blipFill>
        <p:spPr>
          <a:xfrm>
            <a:off x="5753818" y="810883"/>
            <a:ext cx="3390182" cy="2627620"/>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45</a:t>
            </a:fld>
            <a:endParaRPr lang="en-US" sz="1400" dirty="0"/>
          </a:p>
        </p:txBody>
      </p:sp>
    </p:spTree>
    <p:extLst>
      <p:ext uri="{BB962C8B-B14F-4D97-AF65-F5344CB8AC3E}">
        <p14:creationId xmlns:p14="http://schemas.microsoft.com/office/powerpoint/2010/main" val="32005810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length comps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84670" y="664234"/>
            <a:ext cx="5572666" cy="6193766"/>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46</a:t>
            </a:fld>
            <a:endParaRPr lang="en-US" sz="1400" dirty="0"/>
          </a:p>
        </p:txBody>
      </p:sp>
    </p:spTree>
    <p:extLst>
      <p:ext uri="{BB962C8B-B14F-4D97-AF65-F5344CB8AC3E}">
        <p14:creationId xmlns:p14="http://schemas.microsoft.com/office/powerpoint/2010/main" val="37198853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627494" y="1489885"/>
            <a:ext cx="2396725" cy="3746500"/>
          </a:xfrm>
        </p:spPr>
        <p:txBody>
          <a:bodyPr>
            <a:normAutofit/>
          </a:bodyPr>
          <a:lstStyle/>
          <a:p>
            <a:r>
              <a:rPr lang="en-US" dirty="0" smtClean="0"/>
              <a:t>Pot fishery condition age-at-length</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761365"/>
            <a:ext cx="6687820" cy="6096635"/>
          </a:xfrm>
          <a:prstGeom prst="rect">
            <a:avLst/>
          </a:prstGeom>
          <a:noFill/>
        </p:spPr>
      </p:pic>
      <p:sp>
        <p:nvSpPr>
          <p:cNvPr id="2" name="Slide Number Placeholder 1"/>
          <p:cNvSpPr>
            <a:spLocks noGrp="1"/>
          </p:cNvSpPr>
          <p:nvPr>
            <p:ph type="sldNum" sz="quarter" idx="12"/>
          </p:nvPr>
        </p:nvSpPr>
        <p:spPr/>
        <p:txBody>
          <a:bodyPr/>
          <a:lstStyle/>
          <a:p>
            <a:fld id="{D57F1E4F-1CFF-5643-939E-217C01CDF565}" type="slidenum">
              <a:rPr lang="en-US" sz="1400" smtClean="0"/>
              <a:pPr/>
              <a:t>47</a:t>
            </a:fld>
            <a:endParaRPr lang="en-US" sz="1400" dirty="0"/>
          </a:p>
        </p:txBody>
      </p:sp>
    </p:spTree>
    <p:extLst>
      <p:ext uri="{BB962C8B-B14F-4D97-AF65-F5344CB8AC3E}">
        <p14:creationId xmlns:p14="http://schemas.microsoft.com/office/powerpoint/2010/main" val="3954751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6316943" y="2826980"/>
            <a:ext cx="2396725" cy="3746500"/>
          </a:xfrm>
        </p:spPr>
        <p:txBody>
          <a:bodyPr>
            <a:normAutofit/>
          </a:bodyPr>
          <a:lstStyle/>
          <a:p>
            <a:r>
              <a:rPr lang="en-US" dirty="0" smtClean="0"/>
              <a:t>Pot fishery selectivity</a:t>
            </a: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0" y="907774"/>
            <a:ext cx="5944235" cy="5767070"/>
          </a:xfrm>
          <a:prstGeom prst="rect">
            <a:avLst/>
          </a:prstGeom>
          <a:noFill/>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2715" t="16628" r="21843" b="14033"/>
          <a:stretch/>
        </p:blipFill>
        <p:spPr>
          <a:xfrm>
            <a:off x="5779698" y="907774"/>
            <a:ext cx="3295291" cy="2536166"/>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z="1400" smtClean="0"/>
              <a:pPr/>
              <a:t>48</a:t>
            </a:fld>
            <a:endParaRPr lang="en-US" sz="1400" dirty="0"/>
          </a:p>
        </p:txBody>
      </p:sp>
    </p:spTree>
    <p:extLst>
      <p:ext uri="{BB962C8B-B14F-4D97-AF65-F5344CB8AC3E}">
        <p14:creationId xmlns:p14="http://schemas.microsoft.com/office/powerpoint/2010/main" val="24249560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425101" y="560566"/>
            <a:ext cx="8339337" cy="1250981"/>
          </a:xfrm>
        </p:spPr>
        <p:txBody>
          <a:bodyPr>
            <a:normAutofit lnSpcReduction="10000"/>
          </a:bodyPr>
          <a:lstStyle/>
          <a:p>
            <a:r>
              <a:rPr lang="en-US" dirty="0" smtClean="0"/>
              <a:t>Model diagnostics: </a:t>
            </a:r>
          </a:p>
          <a:p>
            <a:pPr lvl="1"/>
            <a:r>
              <a:rPr lang="en-US" dirty="0" smtClean="0"/>
              <a:t>Leave-one-out: 2022 influential, w/in that LL survey index on biomass, Trawl length comp on mortalities</a:t>
            </a:r>
          </a:p>
          <a:p>
            <a:pPr lvl="1"/>
            <a:r>
              <a:rPr lang="en-US" dirty="0" smtClean="0"/>
              <a:t>Jitter: (CV </a:t>
            </a:r>
            <a:r>
              <a:rPr lang="en-US" dirty="0"/>
              <a:t>of 0.05 and 50 </a:t>
            </a:r>
            <a:r>
              <a:rPr lang="en-US" dirty="0" smtClean="0"/>
              <a:t>runs) 45 </a:t>
            </a:r>
            <a:r>
              <a:rPr lang="en-US" dirty="0"/>
              <a:t>of the 50 </a:t>
            </a:r>
            <a:r>
              <a:rPr lang="en-US" dirty="0" smtClean="0"/>
              <a:t>converged; </a:t>
            </a:r>
            <a:r>
              <a:rPr lang="en-US" dirty="0"/>
              <a:t>78% </a:t>
            </a:r>
            <a:r>
              <a:rPr lang="en-US" dirty="0" smtClean="0"/>
              <a:t>at MLE</a:t>
            </a:r>
          </a:p>
        </p:txBody>
      </p:sp>
      <p:pic>
        <p:nvPicPr>
          <p:cNvPr id="6" name="Picture 5" descr="C:\AA - PH Stuff\2022 Assmnts\PCod\goa_pcod\plots\other\LOO.png"/>
          <p:cNvPicPr/>
          <p:nvPr/>
        </p:nvPicPr>
        <p:blipFill>
          <a:blip r:embed="rId2">
            <a:extLst>
              <a:ext uri="{28A0092B-C50C-407E-A947-70E740481C1C}">
                <a14:useLocalDpi xmlns:a14="http://schemas.microsoft.com/office/drawing/2010/main" val="0"/>
              </a:ext>
            </a:extLst>
          </a:blip>
          <a:srcRect/>
          <a:stretch>
            <a:fillRect/>
          </a:stretch>
        </p:blipFill>
        <p:spPr bwMode="auto">
          <a:xfrm>
            <a:off x="4787660" y="1899765"/>
            <a:ext cx="4144289" cy="3968152"/>
          </a:xfrm>
          <a:prstGeom prst="rect">
            <a:avLst/>
          </a:prstGeom>
          <a:noFill/>
          <a:ln>
            <a:noFill/>
          </a:ln>
          <a:effectLst>
            <a:outerShdw blurRad="63500" sx="102000" sy="102000" algn="ctr" rotWithShape="0">
              <a:prstClr val="black">
                <a:alpha val="40000"/>
              </a:prstClr>
            </a:outerShdw>
          </a:effectLst>
        </p:spPr>
      </p:pic>
      <p:sp>
        <p:nvSpPr>
          <p:cNvPr id="2" name="Slide Number Placeholder 1"/>
          <p:cNvSpPr>
            <a:spLocks noGrp="1"/>
          </p:cNvSpPr>
          <p:nvPr>
            <p:ph type="sldNum" sz="quarter" idx="12"/>
          </p:nvPr>
        </p:nvSpPr>
        <p:spPr/>
        <p:txBody>
          <a:bodyPr/>
          <a:lstStyle/>
          <a:p>
            <a:fld id="{D57F1E4F-1CFF-5643-939E-217C01CDF565}" type="slidenum">
              <a:rPr lang="en-US" sz="1400" smtClean="0"/>
              <a:pPr/>
              <a:t>49</a:t>
            </a:fld>
            <a:endParaRPr lang="en-US" sz="1400" dirty="0"/>
          </a:p>
        </p:txBody>
      </p:sp>
      <p:pic>
        <p:nvPicPr>
          <p:cNvPr id="7" name="Picture 6" descr="C:\AA - PH Stuff\2022 Assmnts\PCod\goa_pcod\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154819" y="1899765"/>
            <a:ext cx="4417181" cy="4563373"/>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05957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The authors noted that incomplete fishery length compositions are used for the current year in the assessment. It appears that a fairly substantial amount of catch occurs after October, at least in 2022. The SSC requests that the authors evaluate the benefit of including these data by showing the complete versus incomplete length compositions for the past few years and a retrospective of the assessment including and excluding these data.”</a:t>
            </a:r>
            <a:r>
              <a:rPr lang="en-US" dirty="0"/>
              <a:t> (SSC, Dec 2022</a:t>
            </a:r>
            <a:r>
              <a:rPr lang="en-US" dirty="0" smtClean="0"/>
              <a:t>)</a:t>
            </a:r>
          </a:p>
          <a:p>
            <a:endParaRPr lang="en-US" dirty="0"/>
          </a:p>
          <a:p>
            <a:endParaRPr lang="en-US" dirty="0" smtClean="0"/>
          </a:p>
          <a:p>
            <a:endParaRPr lang="en-US" dirty="0"/>
          </a:p>
          <a:p>
            <a:endParaRPr lang="en-US" dirty="0" smtClean="0"/>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5</a:t>
            </a:fld>
            <a:endParaRPr lang="en-US" sz="1400" dirty="0"/>
          </a:p>
        </p:txBody>
      </p:sp>
      <p:grpSp>
        <p:nvGrpSpPr>
          <p:cNvPr id="14" name="Group 13"/>
          <p:cNvGrpSpPr/>
          <p:nvPr/>
        </p:nvGrpSpPr>
        <p:grpSpPr>
          <a:xfrm>
            <a:off x="1283854" y="3700160"/>
            <a:ext cx="5924254" cy="2956013"/>
            <a:chOff x="1283854" y="3700160"/>
            <a:chExt cx="5924254" cy="2956013"/>
          </a:xfrm>
        </p:grpSpPr>
        <p:pic>
          <p:nvPicPr>
            <p:cNvPr id="6" name="Picture 5" descr="C:\AA - PH Stuff\Asmnts\goa_pcod\2023\plots\other\LOO_add_data.png"/>
            <p:cNvPicPr/>
            <p:nvPr/>
          </p:nvPicPr>
          <p:blipFill>
            <a:blip r:embed="rId3">
              <a:extLst>
                <a:ext uri="{28A0092B-C50C-407E-A947-70E740481C1C}">
                  <a14:useLocalDpi xmlns:a14="http://schemas.microsoft.com/office/drawing/2010/main" val="0"/>
                </a:ext>
              </a:extLst>
            </a:blip>
            <a:srcRect/>
            <a:stretch>
              <a:fillRect/>
            </a:stretch>
          </p:blipFill>
          <p:spPr bwMode="auto">
            <a:xfrm>
              <a:off x="4442678" y="4069492"/>
              <a:ext cx="2765430" cy="2529016"/>
            </a:xfrm>
            <a:prstGeom prst="rect">
              <a:avLst/>
            </a:prstGeom>
            <a:noFill/>
            <a:ln>
              <a:noFill/>
            </a:ln>
          </p:spPr>
        </p:pic>
        <p:pic>
          <p:nvPicPr>
            <p:cNvPr id="8" name="Picture 7" descr="C:\AA - PH Stuff\2022 Assmnts\PCod\goa_pcod\plots\other\LOO_add_data.png"/>
            <p:cNvPicPr/>
            <p:nvPr/>
          </p:nvPicPr>
          <p:blipFill>
            <a:blip r:embed="rId4">
              <a:extLst>
                <a:ext uri="{28A0092B-C50C-407E-A947-70E740481C1C}">
                  <a14:useLocalDpi xmlns:a14="http://schemas.microsoft.com/office/drawing/2010/main" val="0"/>
                </a:ext>
              </a:extLst>
            </a:blip>
            <a:srcRect/>
            <a:stretch>
              <a:fillRect/>
            </a:stretch>
          </p:blipFill>
          <p:spPr bwMode="auto">
            <a:xfrm>
              <a:off x="1283854" y="4069492"/>
              <a:ext cx="3087129" cy="2586681"/>
            </a:xfrm>
            <a:prstGeom prst="rect">
              <a:avLst/>
            </a:prstGeom>
            <a:noFill/>
            <a:ln>
              <a:noFill/>
            </a:ln>
          </p:spPr>
        </p:pic>
        <p:sp>
          <p:nvSpPr>
            <p:cNvPr id="4" name="Rounded Rectangle 3"/>
            <p:cNvSpPr/>
            <p:nvPr/>
          </p:nvSpPr>
          <p:spPr>
            <a:xfrm>
              <a:off x="2199503" y="3987114"/>
              <a:ext cx="36246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650102" y="3987114"/>
              <a:ext cx="400415"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283720" y="3987114"/>
              <a:ext cx="350961"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31459" y="3987114"/>
              <a:ext cx="337752" cy="2611393"/>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653324" y="3700160"/>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a:t>2022</a:t>
              </a:r>
            </a:p>
          </p:txBody>
        </p:sp>
        <p:sp>
          <p:nvSpPr>
            <p:cNvPr id="13" name="TextBox 12"/>
            <p:cNvSpPr txBox="1"/>
            <p:nvPr/>
          </p:nvSpPr>
          <p:spPr>
            <a:xfrm>
              <a:off x="5747128" y="3701408"/>
              <a:ext cx="1006686" cy="369332"/>
            </a:xfrm>
            <a:prstGeom prst="rect">
              <a:avLst/>
            </a:prstGeom>
          </p:spPr>
          <p:txBody>
            <a:bodyPr vert="horz" lIns="91440" tIns="45720" rIns="91440" bIns="45720" rtlCol="0" anchor="ctr">
              <a:normAutofit/>
            </a:bodyPr>
            <a:lstStyle>
              <a:lvl1pPr marL="306000" indent="-306000">
                <a:spcBef>
                  <a:spcPct val="20000"/>
                </a:spcBef>
                <a:spcAft>
                  <a:spcPts val="600"/>
                </a:spcAft>
                <a:buClr>
                  <a:schemeClr val="accent2"/>
                </a:buClr>
                <a:buSzPct val="92000"/>
                <a:buFont typeface="Wingdings 2" panose="05020102010507070707" pitchFamily="18" charset="2"/>
                <a:buChar char=""/>
                <a:defRPr i="1">
                  <a:solidFill>
                    <a:schemeClr val="tx2"/>
                  </a:solidFill>
                  <a:latin typeface="Arial" panose="020B0604020202020204" pitchFamily="34" charset="0"/>
                  <a:cs typeface="Arial" panose="020B0604020202020204" pitchFamily="34" charset="0"/>
                </a:defRPr>
              </a:lvl1pPr>
              <a:lvl2pPr marL="630000" indent="-306000">
                <a:spcBef>
                  <a:spcPct val="20000"/>
                </a:spcBef>
                <a:spcAft>
                  <a:spcPts val="600"/>
                </a:spcAft>
                <a:buClr>
                  <a:schemeClr val="accent2"/>
                </a:buClr>
                <a:buSzPct val="92000"/>
                <a:buFont typeface="Wingdings 2" panose="05020102010507070707" pitchFamily="18" charset="2"/>
                <a:buChar char=""/>
                <a:defRPr sz="1600">
                  <a:solidFill>
                    <a:schemeClr val="tx2"/>
                  </a:solidFill>
                  <a:latin typeface="Arial" panose="020B0604020202020204" pitchFamily="34" charset="0"/>
                  <a:cs typeface="Arial" panose="020B0604020202020204" pitchFamily="34" charset="0"/>
                </a:defRPr>
              </a:lvl2pPr>
              <a:lvl3pPr marL="900000" indent="-270000">
                <a:spcBef>
                  <a:spcPct val="20000"/>
                </a:spcBef>
                <a:spcAft>
                  <a:spcPts val="600"/>
                </a:spcAft>
                <a:buClr>
                  <a:schemeClr val="accent2"/>
                </a:buClr>
                <a:buSzPct val="92000"/>
                <a:buFont typeface="Wingdings 2" panose="05020102010507070707" pitchFamily="18" charset="2"/>
                <a:buChar char=""/>
                <a:defRPr sz="1400">
                  <a:solidFill>
                    <a:schemeClr val="tx2"/>
                  </a:solidFill>
                  <a:latin typeface="Arial" panose="020B0604020202020204" pitchFamily="34" charset="0"/>
                  <a:cs typeface="Arial" panose="020B0604020202020204" pitchFamily="34" charset="0"/>
                </a:defRPr>
              </a:lvl3pPr>
              <a:lvl4pPr marL="124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4pPr>
              <a:lvl5pPr marL="1602000" indent="-234000">
                <a:spcBef>
                  <a:spcPct val="20000"/>
                </a:spcBef>
                <a:spcAft>
                  <a:spcPts val="600"/>
                </a:spcAft>
                <a:buClr>
                  <a:schemeClr val="accent2"/>
                </a:buClr>
                <a:buSzPct val="92000"/>
                <a:buFont typeface="Wingdings 2" panose="05020102010507070707" pitchFamily="18" charset="2"/>
                <a:buChar char=""/>
                <a:defRPr sz="1200">
                  <a:solidFill>
                    <a:schemeClr val="tx2"/>
                  </a:solidFill>
                  <a:latin typeface="Arial" panose="020B0604020202020204" pitchFamily="34" charset="0"/>
                  <a:cs typeface="Arial" panose="020B0604020202020204" pitchFamily="34" charset="0"/>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i="0" dirty="0" smtClean="0"/>
                <a:t>2023</a:t>
              </a:r>
              <a:endParaRPr lang="en-US" i="0" dirty="0"/>
            </a:p>
          </p:txBody>
        </p:sp>
      </p:grpSp>
    </p:spTree>
    <p:extLst>
      <p:ext uri="{BB962C8B-B14F-4D97-AF65-F5344CB8AC3E}">
        <p14:creationId xmlns:p14="http://schemas.microsoft.com/office/powerpoint/2010/main" val="2591411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88671" y="1020614"/>
            <a:ext cx="3116043" cy="5452045"/>
          </a:xfrm>
        </p:spPr>
        <p:txBody>
          <a:bodyPr>
            <a:normAutofit/>
          </a:bodyPr>
          <a:lstStyle/>
          <a:p>
            <a:r>
              <a:rPr lang="en-US" dirty="0"/>
              <a:t>Below average recruitment since 2014 (following a stanza of above </a:t>
            </a:r>
            <a:r>
              <a:rPr lang="en-US" dirty="0" err="1"/>
              <a:t>avg</a:t>
            </a:r>
            <a:r>
              <a:rPr lang="en-US" dirty="0"/>
              <a:t> recruitment</a:t>
            </a:r>
            <a:r>
              <a:rPr lang="en-US" dirty="0" smtClean="0"/>
              <a:t>)</a:t>
            </a:r>
          </a:p>
          <a:p>
            <a:endParaRPr lang="en-US" dirty="0"/>
          </a:p>
          <a:p>
            <a:endParaRPr lang="en-US" dirty="0" smtClean="0"/>
          </a:p>
          <a:p>
            <a:endParaRPr lang="en-US" dirty="0"/>
          </a:p>
          <a:p>
            <a:endParaRPr lang="en-US" dirty="0" smtClean="0"/>
          </a:p>
          <a:p>
            <a:r>
              <a:rPr lang="en-US" dirty="0"/>
              <a:t>Recruitment decreased across the board in the 2022 assessment compared to 2021</a:t>
            </a:r>
          </a:p>
          <a:p>
            <a:endParaRPr lang="en-US" dirty="0"/>
          </a:p>
          <a:p>
            <a:endParaRPr lang="en-US" dirty="0" smtClean="0"/>
          </a:p>
          <a:p>
            <a:endParaRPr lang="en-US" dirty="0"/>
          </a:p>
        </p:txBody>
      </p:sp>
      <p:pic>
        <p:nvPicPr>
          <p:cNvPr id="5" name="Picture 4" descr="C:\AA - PH Stuff\2022 Assmnts\PCod\goa_pcod\plots\r4ss\recdevs2_withbars.png"/>
          <p:cNvPicPr/>
          <p:nvPr/>
        </p:nvPicPr>
        <p:blipFill rotWithShape="1">
          <a:blip r:embed="rId2" cstate="print">
            <a:extLst>
              <a:ext uri="{28A0092B-C50C-407E-A947-70E740481C1C}">
                <a14:useLocalDpi xmlns:a14="http://schemas.microsoft.com/office/drawing/2010/main" val="0"/>
              </a:ext>
            </a:extLst>
          </a:blip>
          <a:srcRect t="15339" r="4209" b="11784"/>
          <a:stretch/>
        </p:blipFill>
        <p:spPr bwMode="auto">
          <a:xfrm>
            <a:off x="3334110" y="747096"/>
            <a:ext cx="5564038" cy="2591327"/>
          </a:xfrm>
          <a:prstGeom prst="rect">
            <a:avLst/>
          </a:prstGeom>
          <a:noFill/>
          <a:ln>
            <a:noFill/>
          </a:ln>
          <a:effectLst>
            <a:outerShdw blurRad="63500" sx="102000" sy="102000" algn="ctr" rotWithShape="0">
              <a:prstClr val="black">
                <a:alpha val="40000"/>
              </a:prstClr>
            </a:outerShdw>
          </a:effectLst>
        </p:spPr>
      </p:pic>
      <p:sp>
        <p:nvSpPr>
          <p:cNvPr id="2" name="Slide Number Placeholder 1"/>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110" y="3534748"/>
            <a:ext cx="5564038" cy="31794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413750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6579780" y="867495"/>
            <a:ext cx="2564220" cy="3746514"/>
          </a:xfrm>
        </p:spPr>
        <p:txBody>
          <a:bodyPr>
            <a:normAutofit/>
          </a:bodyPr>
          <a:lstStyle/>
          <a:p>
            <a:r>
              <a:rPr lang="en-US" dirty="0" smtClean="0"/>
              <a:t>M decreased in 2022 assessment compared to 2021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399" y="1224501"/>
            <a:ext cx="6063651" cy="346494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3575742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parameter estimates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6399" y="886635"/>
            <a:ext cx="2892024" cy="3746514"/>
          </a:xfrm>
        </p:spPr>
        <p:txBody>
          <a:bodyPr>
            <a:normAutofit/>
          </a:bodyPr>
          <a:lstStyle/>
          <a:p>
            <a:r>
              <a:rPr lang="en-US" dirty="0" smtClean="0"/>
              <a:t>F increased in 2022 for all fleets, Pot fleet continues to be primary source of mortality</a:t>
            </a:r>
          </a:p>
        </p:txBody>
      </p:sp>
      <p:pic>
        <p:nvPicPr>
          <p:cNvPr id="7" name="Picture 6"/>
          <p:cNvPicPr/>
          <p:nvPr/>
        </p:nvPicPr>
        <p:blipFill rotWithShape="1">
          <a:blip r:embed="rId3">
            <a:extLst>
              <a:ext uri="{28A0092B-C50C-407E-A947-70E740481C1C}">
                <a14:useLocalDpi xmlns:a14="http://schemas.microsoft.com/office/drawing/2010/main" val="0"/>
              </a:ext>
            </a:extLst>
          </a:blip>
          <a:srcRect r="4033" b="7987"/>
          <a:stretch/>
        </p:blipFill>
        <p:spPr bwMode="auto">
          <a:xfrm>
            <a:off x="3540715" y="654722"/>
            <a:ext cx="5132717" cy="4389831"/>
          </a:xfrm>
          <a:prstGeom prst="rect">
            <a:avLst/>
          </a:prstGeom>
          <a:noFill/>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883671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6399" y="5132717"/>
            <a:ext cx="8227033" cy="1276708"/>
          </a:xfrm>
          <a:prstGeom prst="rect">
            <a:avLst/>
          </a:prstGeom>
          <a:blipFill dpi="0" rotWithShape="1">
            <a:blip r:embed="rId2">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time series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17003" y="834876"/>
            <a:ext cx="3677027" cy="4522127"/>
          </a:xfrm>
        </p:spPr>
        <p:txBody>
          <a:bodyPr>
            <a:normAutofit/>
          </a:bodyPr>
          <a:lstStyle/>
          <a:p>
            <a:r>
              <a:rPr lang="en-US" dirty="0" smtClean="0"/>
              <a:t>SSB skipping along </a:t>
            </a:r>
            <a:r>
              <a:rPr lang="en-US" i="1" dirty="0" smtClean="0"/>
              <a:t>B</a:t>
            </a:r>
            <a:r>
              <a:rPr lang="en-US" i="1" baseline="-25000" dirty="0" smtClean="0"/>
              <a:t>20%</a:t>
            </a:r>
            <a:r>
              <a:rPr lang="en-US" i="1" dirty="0" smtClean="0"/>
              <a:t>, </a:t>
            </a:r>
            <a:r>
              <a:rPr lang="en-US" dirty="0" smtClean="0"/>
              <a:t>projected to increase after 2024</a:t>
            </a:r>
          </a:p>
          <a:p>
            <a:endParaRPr lang="en-US" dirty="0"/>
          </a:p>
          <a:p>
            <a:r>
              <a:rPr lang="en-US" dirty="0" smtClean="0"/>
              <a:t>Low recent recruitment estimates with precision, projected average recruitment larger than recent recruitments</a:t>
            </a:r>
          </a:p>
        </p:txBody>
      </p:sp>
      <p:pic>
        <p:nvPicPr>
          <p:cNvPr id="7" name="Picture 6" descr="C:\AA - PH Stuff\2022 Assmnts\PCod\goa_pcod\plots\other\SSB_Rec.png"/>
          <p:cNvPicPr/>
          <p:nvPr/>
        </p:nvPicPr>
        <p:blipFill>
          <a:blip r:embed="rId3">
            <a:extLst>
              <a:ext uri="{28A0092B-C50C-407E-A947-70E740481C1C}">
                <a14:useLocalDpi xmlns:a14="http://schemas.microsoft.com/office/drawing/2010/main" val="0"/>
              </a:ext>
            </a:extLst>
          </a:blip>
          <a:srcRect/>
          <a:stretch>
            <a:fillRect/>
          </a:stretch>
        </p:blipFill>
        <p:spPr bwMode="auto">
          <a:xfrm>
            <a:off x="3994030" y="681345"/>
            <a:ext cx="4671633" cy="4244338"/>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6326105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a:extLst>
              <a:ext uri="{28A0092B-C50C-407E-A947-70E740481C1C}">
                <a14:useLocalDpi xmlns:a14="http://schemas.microsoft.com/office/drawing/2010/main" val="0"/>
              </a:ext>
            </a:extLst>
          </a:blip>
          <a:srcRect t="6245"/>
          <a:stretch/>
        </p:blipFill>
        <p:spPr bwMode="auto">
          <a:xfrm>
            <a:off x="132496" y="1570007"/>
            <a:ext cx="5193353" cy="3502921"/>
          </a:xfrm>
          <a:prstGeom prst="rect">
            <a:avLst/>
          </a:prstGeom>
          <a:noFill/>
          <a:effectLst>
            <a:outerShdw blurRad="63500" sx="102000" sy="102000" algn="ctr" rotWithShape="0">
              <a:prstClr val="black">
                <a:alpha val="40000"/>
              </a:prstClr>
            </a:outerShdw>
          </a:effectLst>
        </p:spPr>
      </p:pic>
      <p:sp>
        <p:nvSpPr>
          <p:cNvPr id="4" name="Rectangle 3"/>
          <p:cNvSpPr/>
          <p:nvPr/>
        </p:nvSpPr>
        <p:spPr>
          <a:xfrm>
            <a:off x="446399" y="5132717"/>
            <a:ext cx="8227033" cy="1276708"/>
          </a:xfrm>
          <a:prstGeom prst="rect">
            <a:avLst/>
          </a:prstGeom>
          <a:blipFill dpi="0" rotWithShape="1">
            <a:blip r:embed="rId3">
              <a:alphaModFix amt="5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a:xfrm>
            <a:off x="446399" y="5132717"/>
            <a:ext cx="4565548" cy="689514"/>
          </a:xfrm>
        </p:spPr>
        <p:txBody>
          <a:bodyPr>
            <a:normAutofit/>
          </a:bodyPr>
          <a:lstStyle/>
          <a:p>
            <a:r>
              <a:rPr lang="en-US" dirty="0" smtClean="0">
                <a:solidFill>
                  <a:schemeClr val="bg1"/>
                </a:solidFill>
              </a:rPr>
              <a:t>Results: retrospectives</a:t>
            </a:r>
            <a:endParaRPr lang="en-US" dirty="0">
              <a:solidFill>
                <a:schemeClr val="bg1"/>
              </a:solidFill>
            </a:endParaRPr>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396411" y="3154789"/>
            <a:ext cx="3677027" cy="1730837"/>
          </a:xfrm>
        </p:spPr>
        <p:txBody>
          <a:bodyPr>
            <a:normAutofit/>
          </a:bodyPr>
          <a:lstStyle/>
          <a:p>
            <a:r>
              <a:rPr lang="en-US" dirty="0" smtClean="0"/>
              <a:t>Low recent SSB retrospective pattern in both model and data</a:t>
            </a:r>
          </a:p>
        </p:txBody>
      </p:sp>
      <p:pic>
        <p:nvPicPr>
          <p:cNvPr id="8" name="Picture 7" descr="C:\AA - PH Stuff\2022 Assmnts\PCod\goa_pcod\plots\other\retro_SSB.png"/>
          <p:cNvPicPr/>
          <p:nvPr/>
        </p:nvPicPr>
        <p:blipFill rotWithShape="1">
          <a:blip r:embed="rId4" cstate="print">
            <a:extLst>
              <a:ext uri="{28A0092B-C50C-407E-A947-70E740481C1C}">
                <a14:useLocalDpi xmlns:a14="http://schemas.microsoft.com/office/drawing/2010/main" val="0"/>
              </a:ext>
            </a:extLst>
          </a:blip>
          <a:srcRect b="10965"/>
          <a:stretch/>
        </p:blipFill>
        <p:spPr bwMode="auto">
          <a:xfrm>
            <a:off x="3994030" y="585906"/>
            <a:ext cx="5149970" cy="2381581"/>
          </a:xfrm>
          <a:prstGeom prst="rect">
            <a:avLst/>
          </a:prstGeom>
          <a:noFill/>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05463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z="1400" smtClean="0"/>
              <a:pPr/>
              <a:t>55</a:t>
            </a:fld>
            <a:endParaRPr lang="en-US" sz="1400"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4294967295"/>
          </p:nvPr>
        </p:nvSpPr>
        <p:spPr>
          <a:xfrm>
            <a:off x="910445" y="423309"/>
            <a:ext cx="2596551" cy="4303712"/>
          </a:xfrm>
        </p:spPr>
        <p:txBody>
          <a:bodyPr>
            <a:normAutofit/>
          </a:bodyPr>
          <a:lstStyle/>
          <a:p>
            <a:r>
              <a:rPr lang="en-US" dirty="0" smtClean="0"/>
              <a:t>Large positive retrospective pattern in recruitment: continues to decrease year-class strength as data added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7868" y="802616"/>
            <a:ext cx="4870688" cy="4870688"/>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35" y="3885736"/>
            <a:ext cx="4262169" cy="24355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32317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8575" y="604252"/>
            <a:ext cx="8224858" cy="793227"/>
          </a:xfrm>
          <a:prstGeom prst="rect">
            <a:avLst/>
          </a:prstGeom>
          <a:blipFill dpi="0" rotWithShape="1">
            <a:blip r:embed="rId2">
              <a:alphaModFix amt="50000"/>
            </a:blip>
            <a:srcRect/>
            <a:stretch>
              <a:fillRect b="-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normAutofit/>
          </a:bodyPr>
          <a:lstStyle/>
          <a:p>
            <a:r>
              <a:rPr lang="en-US" dirty="0" smtClean="0"/>
              <a:t>Results - summary</a:t>
            </a:r>
            <a:endParaRPr lang="en-US" dirty="0"/>
          </a:p>
        </p:txBody>
      </p:sp>
      <p:graphicFrame>
        <p:nvGraphicFramePr>
          <p:cNvPr id="16" name="Diagram 15"/>
          <p:cNvGraphicFramePr/>
          <p:nvPr>
            <p:extLst>
              <p:ext uri="{D42A27DB-BD31-4B8C-83A1-F6EECF244321}">
                <p14:modId xmlns:p14="http://schemas.microsoft.com/office/powerpoint/2010/main" val="3685577622"/>
              </p:ext>
            </p:extLst>
          </p:nvPr>
        </p:nvGraphicFramePr>
        <p:xfrm>
          <a:off x="0" y="1501429"/>
          <a:ext cx="8950332" cy="435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Slide Number Placeholder 1"/>
          <p:cNvSpPr>
            <a:spLocks noGrp="1"/>
          </p:cNvSpPr>
          <p:nvPr>
            <p:ph type="sldNum" sz="quarter" idx="12"/>
          </p:nvPr>
        </p:nvSpPr>
        <p:spPr>
          <a:xfrm>
            <a:off x="7800476" y="5956136"/>
            <a:ext cx="770468" cy="365125"/>
          </a:xfrm>
        </p:spPr>
        <p:txBody>
          <a:bodyPr/>
          <a:lstStyle/>
          <a:p>
            <a:fld id="{D57F1E4F-1CFF-5643-939E-217C01CDF565}" type="slidenum">
              <a:rPr lang="en-US" sz="1400" smtClean="0"/>
              <a:pPr/>
              <a:t>56</a:t>
            </a:fld>
            <a:endParaRPr lang="en-US" sz="1400" dirty="0"/>
          </a:p>
        </p:txBody>
      </p:sp>
    </p:spTree>
    <p:extLst>
      <p:ext uri="{BB962C8B-B14F-4D97-AF65-F5344CB8AC3E}">
        <p14:creationId xmlns:p14="http://schemas.microsoft.com/office/powerpoint/2010/main" val="5129737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Stock status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1010653"/>
            <a:ext cx="3030461" cy="4973549"/>
          </a:xfrm>
        </p:spPr>
        <p:txBody>
          <a:bodyPr>
            <a:normAutofit/>
          </a:bodyPr>
          <a:lstStyle/>
          <a:p>
            <a:r>
              <a:rPr lang="en-US" dirty="0" smtClean="0"/>
              <a:t>Tier 3b: on the ramp</a:t>
            </a:r>
          </a:p>
          <a:p>
            <a:endParaRPr lang="en-US" dirty="0" smtClean="0"/>
          </a:p>
          <a:p>
            <a:r>
              <a:rPr lang="en-US" dirty="0" smtClean="0"/>
              <a:t>Moving down the ramp from 22 to 24</a:t>
            </a:r>
          </a:p>
          <a:p>
            <a:endParaRPr lang="en-US" dirty="0"/>
          </a:p>
          <a:p>
            <a:r>
              <a:rPr lang="en-US" dirty="0" smtClean="0"/>
              <a:t>Estimated to be above </a:t>
            </a:r>
            <a:r>
              <a:rPr lang="en-US" i="1" dirty="0" smtClean="0"/>
              <a:t>B</a:t>
            </a:r>
            <a:r>
              <a:rPr lang="en-US" i="1" baseline="-25000" dirty="0" smtClean="0"/>
              <a:t>20%</a:t>
            </a:r>
            <a:r>
              <a:rPr lang="en-US" i="1" dirty="0" smtClean="0"/>
              <a:t> </a:t>
            </a:r>
            <a:r>
              <a:rPr lang="en-US" dirty="0" smtClean="0"/>
              <a:t>(dashed red line), 2023 = </a:t>
            </a:r>
            <a:r>
              <a:rPr lang="en-US" i="1" dirty="0" smtClean="0"/>
              <a:t>B</a:t>
            </a:r>
            <a:r>
              <a:rPr lang="en-US" i="1" baseline="-25000" dirty="0" smtClean="0"/>
              <a:t>25.5%</a:t>
            </a:r>
          </a:p>
          <a:p>
            <a:endParaRPr lang="en-US" i="1" baseline="-25000" dirty="0"/>
          </a:p>
          <a:p>
            <a:r>
              <a:rPr lang="en-US" dirty="0" smtClean="0"/>
              <a:t>Projected to decrease to </a:t>
            </a:r>
            <a:r>
              <a:rPr lang="en-US" i="1" dirty="0" smtClean="0"/>
              <a:t>B</a:t>
            </a:r>
            <a:r>
              <a:rPr lang="en-US" i="1" baseline="-25000" dirty="0" smtClean="0"/>
              <a:t>24%</a:t>
            </a:r>
            <a:r>
              <a:rPr lang="en-US" i="1" dirty="0" smtClean="0"/>
              <a:t> </a:t>
            </a:r>
            <a:r>
              <a:rPr lang="en-US" dirty="0" smtClean="0"/>
              <a:t>in 2024</a:t>
            </a:r>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57</a:t>
            </a:fld>
            <a:endParaRPr lang="en-US" sz="1400"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534"/>
          <a:stretch/>
        </p:blipFill>
        <p:spPr>
          <a:xfrm>
            <a:off x="3734805" y="1572816"/>
            <a:ext cx="4683462" cy="428379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50101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94892" y="1565592"/>
            <a:ext cx="4328102" cy="4446917"/>
          </a:xfrm>
        </p:spPr>
        <p:txBody>
          <a:bodyPr>
            <a:noAutofit/>
          </a:bodyPr>
          <a:lstStyle/>
          <a:p>
            <a:r>
              <a:rPr lang="en-US" dirty="0" smtClean="0"/>
              <a:t>Assessment considerations:</a:t>
            </a:r>
          </a:p>
          <a:p>
            <a:pPr lvl="1"/>
            <a:r>
              <a:rPr lang="en-US" sz="1800" dirty="0" smtClean="0"/>
              <a:t>Positive residual pattern in Longline survey RPNs</a:t>
            </a:r>
          </a:p>
          <a:p>
            <a:pPr lvl="1"/>
            <a:r>
              <a:rPr lang="en-US" sz="1800" dirty="0" smtClean="0"/>
              <a:t>Below average recruitment estimated in last 7 years, and has undesirable retrospective pattern</a:t>
            </a:r>
          </a:p>
          <a:p>
            <a:pPr lvl="1"/>
            <a:r>
              <a:rPr lang="en-US" sz="1800" dirty="0" smtClean="0"/>
              <a:t>Projected average recruitment hasn’t been estimated since 2013 </a:t>
            </a:r>
          </a:p>
          <a:p>
            <a:pPr lvl="1"/>
            <a:r>
              <a:rPr lang="en-US" sz="1800" dirty="0" smtClean="0"/>
              <a:t>Mid- to long-term outlook of stock sensitive to recruitment assumptions used in projections</a:t>
            </a:r>
          </a:p>
          <a:p>
            <a:pPr lvl="1"/>
            <a:r>
              <a:rPr lang="en-US" sz="1800" dirty="0" smtClean="0"/>
              <a:t>Due to these concerns: Level 2</a:t>
            </a:r>
            <a:endParaRPr lang="en-US" sz="1800" dirty="0"/>
          </a:p>
        </p:txBody>
      </p:sp>
      <p:grpSp>
        <p:nvGrpSpPr>
          <p:cNvPr id="7" name="Group 6"/>
          <p:cNvGrpSpPr/>
          <p:nvPr/>
        </p:nvGrpSpPr>
        <p:grpSpPr>
          <a:xfrm>
            <a:off x="4370983" y="1565592"/>
            <a:ext cx="4781643" cy="4413870"/>
            <a:chOff x="4430992" y="1764792"/>
            <a:chExt cx="4548647" cy="4361421"/>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76" t="42184" r="10916" b="7460"/>
            <a:stretch/>
          </p:blipFill>
          <p:spPr>
            <a:xfrm>
              <a:off x="4561305" y="1764792"/>
              <a:ext cx="3986785" cy="1243584"/>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963" t="34326" r="10999"/>
            <a:stretch/>
          </p:blipFill>
          <p:spPr>
            <a:xfrm>
              <a:off x="4547228" y="4489704"/>
              <a:ext cx="4000862" cy="1636509"/>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t="32883" r="1596" b="7313"/>
            <a:stretch/>
          </p:blipFill>
          <p:spPr>
            <a:xfrm>
              <a:off x="4430992" y="3008376"/>
              <a:ext cx="4548647" cy="1481328"/>
            </a:xfrm>
            <a:prstGeom prst="rect">
              <a:avLst/>
            </a:prstGeom>
          </p:spPr>
        </p:pic>
      </p:grpSp>
      <p:sp>
        <p:nvSpPr>
          <p:cNvPr id="10"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31120" y="1576214"/>
            <a:ext cx="1119294" cy="393192"/>
          </a:xfrm>
        </p:spPr>
        <p:txBody>
          <a:bodyPr>
            <a:normAutofit/>
          </a:bodyPr>
          <a:lstStyle/>
          <a:p>
            <a:pPr marL="0" indent="0">
              <a:buNone/>
            </a:pPr>
            <a:r>
              <a:rPr lang="en-US" dirty="0" smtClean="0"/>
              <a:t>1977  on</a:t>
            </a:r>
            <a:endParaRPr lang="en-US" dirty="0"/>
          </a:p>
        </p:txBody>
      </p:sp>
      <p:sp>
        <p:nvSpPr>
          <p:cNvPr id="11"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17328" y="2915573"/>
            <a:ext cx="1119294" cy="393192"/>
          </a:xfrm>
        </p:spPr>
        <p:txBody>
          <a:bodyPr>
            <a:normAutofit/>
          </a:bodyPr>
          <a:lstStyle/>
          <a:p>
            <a:pPr marL="0" indent="0">
              <a:buNone/>
            </a:pPr>
            <a:r>
              <a:rPr lang="en-US" dirty="0" smtClean="0"/>
              <a:t>2010  on</a:t>
            </a:r>
            <a:endParaRPr lang="en-US" dirty="0"/>
          </a:p>
        </p:txBody>
      </p:sp>
      <p:sp>
        <p:nvSpPr>
          <p:cNvPr id="13"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793633" y="5321607"/>
            <a:ext cx="1119294" cy="393192"/>
          </a:xfrm>
        </p:spPr>
        <p:txBody>
          <a:bodyPr>
            <a:normAutofit/>
          </a:bodyPr>
          <a:lstStyle/>
          <a:p>
            <a:pPr marL="0" indent="0">
              <a:buNone/>
            </a:pPr>
            <a:r>
              <a:rPr lang="en-US" dirty="0" smtClean="0"/>
              <a:t>2014  on</a:t>
            </a:r>
            <a:endParaRPr lang="en-US" dirty="0"/>
          </a:p>
        </p:txBody>
      </p:sp>
      <p:sp>
        <p:nvSpPr>
          <p:cNvPr id="8" name="Slide Number Placeholder 7"/>
          <p:cNvSpPr>
            <a:spLocks noGrp="1"/>
          </p:cNvSpPr>
          <p:nvPr>
            <p:ph type="sldNum" sz="quarter" idx="12"/>
          </p:nvPr>
        </p:nvSpPr>
        <p:spPr/>
        <p:txBody>
          <a:bodyPr/>
          <a:lstStyle/>
          <a:p>
            <a:fld id="{D57F1E4F-1CFF-5643-939E-217C01CDF565}" type="slidenum">
              <a:rPr lang="en-US" sz="1400" smtClean="0"/>
              <a:pPr/>
              <a:t>58</a:t>
            </a:fld>
            <a:endParaRPr lang="en-US" sz="1400" dirty="0"/>
          </a:p>
        </p:txBody>
      </p:sp>
      <p:graphicFrame>
        <p:nvGraphicFramePr>
          <p:cNvPr id="9" name="Table 8"/>
          <p:cNvGraphicFramePr>
            <a:graphicFrameLocks noGrp="1"/>
          </p:cNvGraphicFramePr>
          <p:nvPr>
            <p:extLst>
              <p:ext uri="{D42A27DB-BD31-4B8C-83A1-F6EECF244321}">
                <p14:modId xmlns:p14="http://schemas.microsoft.com/office/powerpoint/2010/main" val="1422394868"/>
              </p:ext>
            </p:extLst>
          </p:nvPr>
        </p:nvGraphicFramePr>
        <p:xfrm>
          <a:off x="1191735" y="6068440"/>
          <a:ext cx="6188542" cy="652780"/>
        </p:xfrm>
        <a:graphic>
          <a:graphicData uri="http://schemas.openxmlformats.org/drawingml/2006/table">
            <a:tbl>
              <a:tblPr>
                <a:tableStyleId>{5C22544A-7EE6-4342-B048-85BDC9FD1C3A}</a:tableStyleId>
              </a:tblPr>
              <a:tblGrid>
                <a:gridCol w="1375231">
                  <a:extLst>
                    <a:ext uri="{9D8B030D-6E8A-4147-A177-3AD203B41FA5}">
                      <a16:colId xmlns:a16="http://schemas.microsoft.com/office/drawing/2014/main" val="532663497"/>
                    </a:ext>
                  </a:extLst>
                </a:gridCol>
                <a:gridCol w="1604437">
                  <a:extLst>
                    <a:ext uri="{9D8B030D-6E8A-4147-A177-3AD203B41FA5}">
                      <a16:colId xmlns:a16="http://schemas.microsoft.com/office/drawing/2014/main" val="283504217"/>
                    </a:ext>
                  </a:extLst>
                </a:gridCol>
                <a:gridCol w="1604437">
                  <a:extLst>
                    <a:ext uri="{9D8B030D-6E8A-4147-A177-3AD203B41FA5}">
                      <a16:colId xmlns:a16="http://schemas.microsoft.com/office/drawing/2014/main" val="4008993385"/>
                    </a:ext>
                  </a:extLst>
                </a:gridCol>
                <a:gridCol w="1604437">
                  <a:extLst>
                    <a:ext uri="{9D8B030D-6E8A-4147-A177-3AD203B41FA5}">
                      <a16:colId xmlns:a16="http://schemas.microsoft.com/office/drawing/2014/main" val="398603866"/>
                    </a:ext>
                  </a:extLst>
                </a:gridCol>
              </a:tblGrid>
              <a:tr h="184150">
                <a:tc>
                  <a:txBody>
                    <a:bodyPr/>
                    <a:lstStyle/>
                    <a:p>
                      <a:pPr algn="l" fontAlgn="b"/>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b">
                    <a:solidFill>
                      <a:schemeClr val="bg1"/>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Status quo</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2010 on</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tc>
                  <a:txBody>
                    <a:bodyPr/>
                    <a:lstStyle/>
                    <a:p>
                      <a:pPr algn="ctr" fontAlgn="b"/>
                      <a:r>
                        <a:rPr lang="en-US" sz="2100" u="none" strike="noStrike" dirty="0">
                          <a:solidFill>
                            <a:schemeClr val="bg1"/>
                          </a:solidFill>
                          <a:effectLst/>
                          <a:latin typeface="Arial" panose="020B0604020202020204" pitchFamily="34" charset="0"/>
                          <a:cs typeface="Arial" panose="020B0604020202020204" pitchFamily="34" charset="0"/>
                        </a:rPr>
                        <a:t>2014 on</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ctr">
                    <a:solidFill>
                      <a:schemeClr val="accent1">
                        <a:lumMod val="75000"/>
                      </a:schemeClr>
                    </a:solidFill>
                  </a:tcPr>
                </a:tc>
                <a:extLst>
                  <a:ext uri="{0D108BD9-81ED-4DB2-BD59-A6C34878D82A}">
                    <a16:rowId xmlns:a16="http://schemas.microsoft.com/office/drawing/2014/main" val="1021938"/>
                  </a:ext>
                </a:extLst>
              </a:tr>
              <a:tr h="184150">
                <a:tc>
                  <a:txBody>
                    <a:bodyPr/>
                    <a:lstStyle/>
                    <a:p>
                      <a:pPr algn="l" fontAlgn="b"/>
                      <a:r>
                        <a:rPr lang="en-US" sz="2100" u="none" strike="noStrike" dirty="0">
                          <a:solidFill>
                            <a:schemeClr val="bg1"/>
                          </a:solidFill>
                          <a:effectLst/>
                          <a:latin typeface="Arial" panose="020B0604020202020204" pitchFamily="34" charset="0"/>
                          <a:cs typeface="Arial" panose="020B0604020202020204" pitchFamily="34" charset="0"/>
                        </a:rPr>
                        <a:t>2023 ABC</a:t>
                      </a:r>
                      <a:endParaRPr lang="en-US" sz="2100" b="0" i="0" u="none" strike="noStrike" dirty="0">
                        <a:solidFill>
                          <a:schemeClr val="bg1"/>
                        </a:solidFill>
                        <a:effectLst/>
                        <a:latin typeface="Arial" panose="020B0604020202020204" pitchFamily="34" charset="0"/>
                        <a:cs typeface="Arial" panose="020B0604020202020204" pitchFamily="34" charset="0"/>
                      </a:endParaRPr>
                    </a:p>
                  </a:txBody>
                  <a:tcPr marL="6350" marR="6350" marT="6350" marB="0" anchor="b">
                    <a:solidFill>
                      <a:schemeClr val="accent1">
                        <a:lumMod val="75000"/>
                      </a:schemeClr>
                    </a:solidFill>
                  </a:tcPr>
                </a:tc>
                <a:tc>
                  <a:txBody>
                    <a:bodyPr/>
                    <a:lstStyle/>
                    <a:p>
                      <a:pPr algn="ctr" fontAlgn="b"/>
                      <a:r>
                        <a:rPr lang="en-US" sz="2100" u="none" strike="noStrike">
                          <a:effectLst/>
                          <a:latin typeface="Arial" panose="020B0604020202020204" pitchFamily="34" charset="0"/>
                          <a:cs typeface="Arial" panose="020B0604020202020204" pitchFamily="34" charset="0"/>
                        </a:rPr>
                        <a:t>       24,634 </a:t>
                      </a:r>
                      <a:endParaRPr lang="en-US" sz="2100" b="0" i="0" u="none" strike="noStrike">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b"/>
                      <a:r>
                        <a:rPr lang="en-US" sz="2100" u="none" strike="noStrike" dirty="0">
                          <a:effectLst/>
                          <a:latin typeface="Arial" panose="020B0604020202020204" pitchFamily="34" charset="0"/>
                          <a:cs typeface="Arial" panose="020B0604020202020204" pitchFamily="34" charset="0"/>
                        </a:rPr>
                        <a:t>       23,263 </a:t>
                      </a:r>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tc>
                  <a:txBody>
                    <a:bodyPr/>
                    <a:lstStyle/>
                    <a:p>
                      <a:pPr algn="ctr" fontAlgn="b"/>
                      <a:r>
                        <a:rPr lang="en-US" sz="2100" u="none" strike="noStrike" dirty="0">
                          <a:effectLst/>
                          <a:latin typeface="Arial" panose="020B0604020202020204" pitchFamily="34" charset="0"/>
                          <a:cs typeface="Arial" panose="020B0604020202020204" pitchFamily="34" charset="0"/>
                        </a:rPr>
                        <a:t>       22,177 </a:t>
                      </a:r>
                      <a:endParaRPr lang="en-US" sz="2100" b="0" i="0" u="none" strike="noStrike" dirty="0">
                        <a:solidFill>
                          <a:srgbClr val="000000"/>
                        </a:solidFill>
                        <a:effectLst/>
                        <a:latin typeface="Arial" panose="020B0604020202020204" pitchFamily="34" charset="0"/>
                        <a:cs typeface="Arial" panose="020B0604020202020204" pitchFamily="34" charset="0"/>
                      </a:endParaRPr>
                    </a:p>
                  </a:txBody>
                  <a:tcPr marL="6350" marR="6350" marT="6350" marB="0" anchor="ctr"/>
                </a:tc>
                <a:extLst>
                  <a:ext uri="{0D108BD9-81ED-4DB2-BD59-A6C34878D82A}">
                    <a16:rowId xmlns:a16="http://schemas.microsoft.com/office/drawing/2014/main" val="3403052680"/>
                  </a:ext>
                </a:extLst>
              </a:tr>
            </a:tbl>
          </a:graphicData>
        </a:graphic>
      </p:graphicFrame>
    </p:spTree>
    <p:extLst>
      <p:ext uri="{BB962C8B-B14F-4D97-AF65-F5344CB8AC3E}">
        <p14:creationId xmlns:p14="http://schemas.microsoft.com/office/powerpoint/2010/main" val="321970071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134323" y="1635070"/>
            <a:ext cx="3683909" cy="4930322"/>
          </a:xfrm>
        </p:spPr>
        <p:txBody>
          <a:bodyPr>
            <a:normAutofit/>
          </a:bodyPr>
          <a:lstStyle/>
          <a:p>
            <a:r>
              <a:rPr lang="en-US" dirty="0" smtClean="0"/>
              <a:t>Pop </a:t>
            </a:r>
            <a:r>
              <a:rPr lang="en-US" dirty="0" err="1" smtClean="0"/>
              <a:t>dy</a:t>
            </a:r>
            <a:r>
              <a:rPr lang="en-US" dirty="0" smtClean="0"/>
              <a:t> considerations:</a:t>
            </a:r>
          </a:p>
          <a:p>
            <a:pPr lvl="1"/>
            <a:r>
              <a:rPr lang="en-US" sz="1800" dirty="0" smtClean="0"/>
              <a:t>Persistently low spawning biomass</a:t>
            </a:r>
          </a:p>
          <a:p>
            <a:pPr lvl="1"/>
            <a:r>
              <a:rPr lang="en-US" sz="1800" dirty="0" smtClean="0"/>
              <a:t>Persistently low recruitment</a:t>
            </a:r>
          </a:p>
          <a:p>
            <a:pPr lvl="1"/>
            <a:r>
              <a:rPr lang="en-US" sz="1800" dirty="0" smtClean="0"/>
              <a:t>Level 2</a:t>
            </a:r>
          </a:p>
          <a:p>
            <a:pPr lvl="1"/>
            <a:endParaRPr lang="en-US" sz="1800" dirty="0"/>
          </a:p>
        </p:txBody>
      </p:sp>
      <p:sp>
        <p:nvSpPr>
          <p:cNvPr id="18" name="Content Placeholder 2">
            <a:extLst>
              <a:ext uri="{FF2B5EF4-FFF2-40B4-BE49-F238E27FC236}">
                <a16:creationId xmlns:a16="http://schemas.microsoft.com/office/drawing/2014/main" id="{2620E0F9-AA6E-4737-8125-E84B25CA6788}"/>
              </a:ext>
            </a:extLst>
          </p:cNvPr>
          <p:cNvSpPr>
            <a:spLocks noGrp="1"/>
          </p:cNvSpPr>
          <p:nvPr>
            <p:ph idx="1"/>
          </p:nvPr>
        </p:nvSpPr>
        <p:spPr>
          <a:xfrm>
            <a:off x="5332276" y="1500274"/>
            <a:ext cx="3683909" cy="4930322"/>
          </a:xfrm>
        </p:spPr>
        <p:txBody>
          <a:bodyPr>
            <a:normAutofit/>
          </a:bodyPr>
          <a:lstStyle/>
          <a:p>
            <a:r>
              <a:rPr lang="en-US" dirty="0" smtClean="0"/>
              <a:t>Environmental/ecosystem considerations:</a:t>
            </a:r>
          </a:p>
          <a:p>
            <a:pPr lvl="1"/>
            <a:r>
              <a:rPr lang="en-US" sz="1800" dirty="0" smtClean="0"/>
              <a:t>Conditions have improved compared to recent past</a:t>
            </a:r>
          </a:p>
          <a:p>
            <a:pPr lvl="1"/>
            <a:r>
              <a:rPr lang="en-US" sz="1800" dirty="0" smtClean="0"/>
              <a:t>Level 1</a:t>
            </a:r>
          </a:p>
          <a:p>
            <a:endParaRPr lang="en-US" dirty="0"/>
          </a:p>
          <a:p>
            <a:r>
              <a:rPr lang="en-US" dirty="0" smtClean="0"/>
              <a:t>Fishery performance:</a:t>
            </a:r>
          </a:p>
          <a:p>
            <a:pPr lvl="1"/>
            <a:r>
              <a:rPr lang="en-US" sz="1800" dirty="0" smtClean="0"/>
              <a:t>Basin effect occurring?</a:t>
            </a:r>
          </a:p>
          <a:p>
            <a:pPr lvl="1"/>
            <a:r>
              <a:rPr lang="en-US" sz="1800" dirty="0" smtClean="0"/>
              <a:t>Will look at spatial constriction of catch</a:t>
            </a:r>
          </a:p>
          <a:p>
            <a:pPr lvl="1"/>
            <a:r>
              <a:rPr lang="en-US" sz="1800" dirty="0" smtClean="0"/>
              <a:t>Level 1</a:t>
            </a:r>
          </a:p>
          <a:p>
            <a:pPr lvl="1"/>
            <a:endParaRPr lang="en-US" sz="1800" dirty="0"/>
          </a:p>
        </p:txBody>
      </p:sp>
      <p:grpSp>
        <p:nvGrpSpPr>
          <p:cNvPr id="20" name="Group 19"/>
          <p:cNvGrpSpPr/>
          <p:nvPr/>
        </p:nvGrpSpPr>
        <p:grpSpPr>
          <a:xfrm>
            <a:off x="3557458" y="1809847"/>
            <a:ext cx="1586654" cy="4580768"/>
            <a:chOff x="3557458" y="1809847"/>
            <a:chExt cx="1586654" cy="4580768"/>
          </a:xfrm>
        </p:grpSpPr>
        <p:pic>
          <p:nvPicPr>
            <p:cNvPr id="15" name="Picture 14"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58862" r="20364"/>
            <a:stretch/>
          </p:blipFill>
          <p:spPr bwMode="auto">
            <a:xfrm>
              <a:off x="3946248" y="1809847"/>
              <a:ext cx="1069848" cy="4580768"/>
            </a:xfrm>
            <a:prstGeom prst="rect">
              <a:avLst/>
            </a:prstGeom>
            <a:noFill/>
            <a:ln>
              <a:noFill/>
            </a:ln>
          </p:spPr>
        </p:pic>
        <p:pic>
          <p:nvPicPr>
            <p:cNvPr id="16" name="Picture 15"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r="92451"/>
            <a:stretch/>
          </p:blipFill>
          <p:spPr bwMode="auto">
            <a:xfrm>
              <a:off x="3557458" y="1809847"/>
              <a:ext cx="388790" cy="4580768"/>
            </a:xfrm>
            <a:prstGeom prst="rect">
              <a:avLst/>
            </a:prstGeom>
            <a:noFill/>
            <a:ln>
              <a:noFill/>
            </a:ln>
          </p:spPr>
        </p:pic>
        <p:pic>
          <p:nvPicPr>
            <p:cNvPr id="19" name="Picture 18" descr="C:\AA - PH Stuff\2022 Assmnts\PCod\goa_pcod\plots\other\SSB_Rec.png"/>
            <p:cNvPicPr/>
            <p:nvPr/>
          </p:nvPicPr>
          <p:blipFill rotWithShape="1">
            <a:blip r:embed="rId3">
              <a:extLst>
                <a:ext uri="{28A0092B-C50C-407E-A947-70E740481C1C}">
                  <a14:useLocalDpi xmlns:a14="http://schemas.microsoft.com/office/drawing/2010/main" val="0"/>
                </a:ext>
              </a:extLst>
            </a:blip>
            <a:srcRect l="97350" r="164"/>
            <a:stretch/>
          </p:blipFill>
          <p:spPr bwMode="auto">
            <a:xfrm>
              <a:off x="5016096" y="1809847"/>
              <a:ext cx="128016" cy="4580768"/>
            </a:xfrm>
            <a:prstGeom prst="rect">
              <a:avLst/>
            </a:prstGeom>
            <a:noFill/>
            <a:ln>
              <a:noFill/>
            </a:ln>
          </p:spPr>
        </p:pic>
      </p:grpSp>
      <p:sp>
        <p:nvSpPr>
          <p:cNvPr id="2" name="Slide Number Placeholder 1"/>
          <p:cNvSpPr>
            <a:spLocks noGrp="1"/>
          </p:cNvSpPr>
          <p:nvPr>
            <p:ph type="sldNum" sz="quarter" idx="12"/>
          </p:nvPr>
        </p:nvSpPr>
        <p:spPr/>
        <p:txBody>
          <a:bodyPr/>
          <a:lstStyle/>
          <a:p>
            <a:fld id="{D57F1E4F-1CFF-5643-939E-217C01CDF565}" type="slidenum">
              <a:rPr lang="en-US" sz="1400" smtClean="0"/>
              <a:pPr/>
              <a:t>59</a:t>
            </a:fld>
            <a:endParaRPr lang="en-US" sz="1400" dirty="0"/>
          </a:p>
        </p:txBody>
      </p:sp>
    </p:spTree>
    <p:extLst>
      <p:ext uri="{BB962C8B-B14F-4D97-AF65-F5344CB8AC3E}">
        <p14:creationId xmlns:p14="http://schemas.microsoft.com/office/powerpoint/2010/main" val="3682191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fontScale="92500" lnSpcReduction="20000"/>
          </a:bodyPr>
          <a:lstStyle/>
          <a:p>
            <a:r>
              <a:rPr lang="en-US" i="1" dirty="0" smtClean="0"/>
              <a:t>“</a:t>
            </a:r>
            <a:r>
              <a:rPr lang="en-US" i="1" dirty="0"/>
              <a:t>The SSC appreciates the preliminary evaluation of conditional age-at-length patterns and recommends further evaluation of growth-related issues, including updating the length-weight relationship with more recent data, evaluating if there have been significant growth changes, and examining empirical weight at age. The SSC encourages consistency with EBS and AI cod assessments in approaches to these and other issues, where possible.”</a:t>
            </a:r>
            <a:r>
              <a:rPr lang="en-US" dirty="0"/>
              <a:t> (SSC, Dec 2022)</a:t>
            </a:r>
          </a:p>
          <a:p>
            <a:r>
              <a:rPr lang="en-US" i="1" dirty="0"/>
              <a:t>“The Team recommended that the data for length-weight relationships be reevaluated and examined for sensitivity to the trends over time and areas.”</a:t>
            </a:r>
            <a:r>
              <a:rPr lang="en-US" dirty="0"/>
              <a:t> (Plan Team, Nov 2022)</a:t>
            </a:r>
          </a:p>
          <a:p>
            <a:r>
              <a:rPr lang="en-US" i="1" dirty="0"/>
              <a:t>“The Team recommended the authors look at the model-predicted mean weight-at-age (by gear type), and compare to the observed weight-at-age data to see if there are discernible spatial or temporal patterns that the model is missing.”</a:t>
            </a:r>
            <a:r>
              <a:rPr lang="en-US" dirty="0"/>
              <a:t> (Plan Team, Nov 2022)</a:t>
            </a:r>
          </a:p>
          <a:p>
            <a:r>
              <a:rPr lang="en-US" i="1" dirty="0"/>
              <a:t>“The Team recommended that an evaluation comparing how growth changes may affect the residuals be pursued. The Team also recommended the author investigate whether size-based selectivity affects the patterns observed.”</a:t>
            </a:r>
            <a:r>
              <a:rPr lang="en-US" dirty="0"/>
              <a:t> (Plan Team, Nov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6</a:t>
            </a:fld>
            <a:endParaRPr lang="en-US" sz="1400" dirty="0"/>
          </a:p>
        </p:txBody>
      </p:sp>
    </p:spTree>
    <p:extLst>
      <p:ext uri="{BB962C8B-B14F-4D97-AF65-F5344CB8AC3E}">
        <p14:creationId xmlns:p14="http://schemas.microsoft.com/office/powerpoint/2010/main" val="38661930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Risk table</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49179" y="3567387"/>
            <a:ext cx="8621669" cy="2850666"/>
          </a:xfrm>
        </p:spPr>
        <p:txBody>
          <a:bodyPr>
            <a:normAutofit/>
          </a:bodyPr>
          <a:lstStyle/>
          <a:p>
            <a:r>
              <a:rPr lang="en-US" dirty="0" smtClean="0"/>
              <a:t>Overall:</a:t>
            </a:r>
          </a:p>
          <a:p>
            <a:pPr lvl="1"/>
            <a:r>
              <a:rPr lang="en-US" sz="1800" dirty="0" smtClean="0"/>
              <a:t>No recommendations to reduce from </a:t>
            </a:r>
            <a:r>
              <a:rPr lang="en-US" sz="1800" dirty="0" err="1" smtClean="0"/>
              <a:t>maxABC</a:t>
            </a:r>
            <a:endParaRPr lang="en-US" sz="1800" dirty="0" smtClean="0"/>
          </a:p>
          <a:p>
            <a:pPr lvl="1"/>
            <a:r>
              <a:rPr lang="en-US" sz="1800" dirty="0" smtClean="0"/>
              <a:t>But, will continue to monitor assessment and population dynamics considerations</a:t>
            </a:r>
          </a:p>
          <a:p>
            <a:pPr lvl="1"/>
            <a:endParaRPr lang="en-US" sz="1800" dirty="0"/>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60</a:t>
            </a:fld>
            <a:endParaRPr lang="en-US" sz="1400" dirty="0"/>
          </a:p>
        </p:txBody>
      </p:sp>
      <p:graphicFrame>
        <p:nvGraphicFramePr>
          <p:cNvPr id="5" name="Table 4"/>
          <p:cNvGraphicFramePr>
            <a:graphicFrameLocks noGrp="1"/>
          </p:cNvGraphicFramePr>
          <p:nvPr>
            <p:extLst>
              <p:ext uri="{D42A27DB-BD31-4B8C-83A1-F6EECF244321}">
                <p14:modId xmlns:p14="http://schemas.microsoft.com/office/powerpoint/2010/main" val="2335057841"/>
              </p:ext>
            </p:extLst>
          </p:nvPr>
        </p:nvGraphicFramePr>
        <p:xfrm>
          <a:off x="449179" y="1635070"/>
          <a:ext cx="8289380" cy="2240280"/>
        </p:xfrm>
        <a:graphic>
          <a:graphicData uri="http://schemas.openxmlformats.org/drawingml/2006/table">
            <a:tbl>
              <a:tblPr firstRow="1" firstCol="1" bandRow="1">
                <a:tableStyleId>{5C22544A-7EE6-4342-B048-85BDC9FD1C3A}</a:tableStyleId>
              </a:tblPr>
              <a:tblGrid>
                <a:gridCol w="2072345">
                  <a:extLst>
                    <a:ext uri="{9D8B030D-6E8A-4147-A177-3AD203B41FA5}">
                      <a16:colId xmlns:a16="http://schemas.microsoft.com/office/drawing/2014/main" val="657291932"/>
                    </a:ext>
                  </a:extLst>
                </a:gridCol>
                <a:gridCol w="2072345">
                  <a:extLst>
                    <a:ext uri="{9D8B030D-6E8A-4147-A177-3AD203B41FA5}">
                      <a16:colId xmlns:a16="http://schemas.microsoft.com/office/drawing/2014/main" val="1545310557"/>
                    </a:ext>
                  </a:extLst>
                </a:gridCol>
                <a:gridCol w="2072345">
                  <a:extLst>
                    <a:ext uri="{9D8B030D-6E8A-4147-A177-3AD203B41FA5}">
                      <a16:colId xmlns:a16="http://schemas.microsoft.com/office/drawing/2014/main" val="780362493"/>
                    </a:ext>
                  </a:extLst>
                </a:gridCol>
                <a:gridCol w="2072345">
                  <a:extLst>
                    <a:ext uri="{9D8B030D-6E8A-4147-A177-3AD203B41FA5}">
                      <a16:colId xmlns:a16="http://schemas.microsoft.com/office/drawing/2014/main" val="1030221196"/>
                    </a:ext>
                  </a:extLst>
                </a:gridCol>
              </a:tblGrid>
              <a:tr h="456343">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Assessment-related considerations</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Population dynamics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Environmental/ecosystem considerations</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Fishery Performance</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tc>
                <a:extLst>
                  <a:ext uri="{0D108BD9-81ED-4DB2-BD59-A6C34878D82A}">
                    <a16:rowId xmlns:a16="http://schemas.microsoft.com/office/drawing/2014/main" val="1991387513"/>
                  </a:ext>
                </a:extLst>
              </a:tr>
              <a:tr h="589886">
                <a:tc>
                  <a:txBody>
                    <a:bodyPr/>
                    <a:lstStyle/>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Level 2: </a:t>
                      </a:r>
                    </a:p>
                    <a:p>
                      <a:pPr marL="0" marR="0" algn="l" defTabSz="457200" rtl="0" eaLnBrk="1" latinLnBrk="0" hangingPunct="1">
                        <a:spcBef>
                          <a:spcPts val="0"/>
                        </a:spcBef>
                        <a:spcAft>
                          <a:spcPts val="0"/>
                        </a:spcAft>
                      </a:pPr>
                      <a:r>
                        <a:rPr lang="en-US" sz="2100" b="1" kern="1200" dirty="0">
                          <a:solidFill>
                            <a:schemeClr val="dk1"/>
                          </a:solidFill>
                          <a:effectLst/>
                          <a:latin typeface="Arial" panose="020B0604020202020204" pitchFamily="34" charset="0"/>
                          <a:ea typeface="+mn-ea"/>
                          <a:cs typeface="Arial" panose="020B0604020202020204" pitchFamily="34" charset="0"/>
                        </a:rPr>
                        <a:t>Substantially increased concern</a:t>
                      </a:r>
                    </a:p>
                  </a:txBody>
                  <a:tcPr marL="68580" marR="68580" marT="0" marB="0">
                    <a:solidFill>
                      <a:schemeClr val="bg1">
                        <a:lumMod val="85000"/>
                      </a:schemeClr>
                    </a:solidFill>
                  </a:tcPr>
                </a:tc>
                <a:tc>
                  <a:txBody>
                    <a:bodyPr/>
                    <a:lstStyle/>
                    <a:p>
                      <a:pPr marL="0" marR="0">
                        <a:spcBef>
                          <a:spcPts val="0"/>
                        </a:spcBef>
                        <a:spcAft>
                          <a:spcPts val="0"/>
                        </a:spcAft>
                      </a:pPr>
                      <a:r>
                        <a:rPr lang="en-US" sz="2100" b="1" dirty="0">
                          <a:effectLst/>
                          <a:latin typeface="Arial" panose="020B0604020202020204" pitchFamily="34" charset="0"/>
                          <a:cs typeface="Arial" panose="020B0604020202020204" pitchFamily="34" charset="0"/>
                        </a:rPr>
                        <a:t>Level 2: </a:t>
                      </a:r>
                    </a:p>
                    <a:p>
                      <a:pPr marL="0" marR="0">
                        <a:spcBef>
                          <a:spcPts val="0"/>
                        </a:spcBef>
                        <a:spcAft>
                          <a:spcPts val="0"/>
                        </a:spcAft>
                      </a:pPr>
                      <a:r>
                        <a:rPr lang="en-US" sz="2100" b="1" dirty="0">
                          <a:effectLst/>
                          <a:latin typeface="Arial" panose="020B0604020202020204" pitchFamily="34" charset="0"/>
                          <a:cs typeface="Arial" panose="020B0604020202020204" pitchFamily="34" charset="0"/>
                        </a:rPr>
                        <a:t>Substantially increased concern</a:t>
                      </a:r>
                      <a:endParaRPr lang="en-US" sz="21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a:effectLst/>
                          <a:latin typeface="Arial" panose="020B0604020202020204" pitchFamily="34" charset="0"/>
                          <a:cs typeface="Arial" panose="020B0604020202020204" pitchFamily="34" charset="0"/>
                        </a:rPr>
                        <a:t>Normal</a:t>
                      </a:r>
                      <a:endParaRPr lang="en-US" sz="21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solidFill>
                      <a:schemeClr val="bg1">
                        <a:lumMod val="85000"/>
                      </a:schemeClr>
                    </a:solidFill>
                  </a:tcPr>
                </a:tc>
                <a:tc>
                  <a:txBody>
                    <a:bodyPr/>
                    <a:lstStyle/>
                    <a:p>
                      <a:pPr marL="0" marR="0">
                        <a:spcBef>
                          <a:spcPts val="0"/>
                        </a:spcBef>
                        <a:spcAft>
                          <a:spcPts val="0"/>
                        </a:spcAft>
                      </a:pPr>
                      <a:r>
                        <a:rPr lang="en-US" sz="2100" dirty="0">
                          <a:effectLst/>
                          <a:latin typeface="Arial" panose="020B0604020202020204" pitchFamily="34" charset="0"/>
                          <a:cs typeface="Arial" panose="020B0604020202020204" pitchFamily="34" charset="0"/>
                        </a:rPr>
                        <a:t>Level 1: </a:t>
                      </a:r>
                    </a:p>
                    <a:p>
                      <a:pPr marL="0" marR="0">
                        <a:spcBef>
                          <a:spcPts val="0"/>
                        </a:spcBef>
                        <a:spcAft>
                          <a:spcPts val="0"/>
                        </a:spcAft>
                      </a:pPr>
                      <a:r>
                        <a:rPr lang="en-US" sz="2100" dirty="0">
                          <a:effectLst/>
                          <a:latin typeface="Arial" panose="020B0604020202020204" pitchFamily="34" charset="0"/>
                          <a:cs typeface="Arial" panose="020B0604020202020204" pitchFamily="34" charset="0"/>
                        </a:rPr>
                        <a:t>Normal</a:t>
                      </a:r>
                      <a:endParaRPr lang="en-US" sz="2100" dirty="0">
                        <a:effectLst/>
                        <a:latin typeface="Arial" panose="020B0604020202020204" pitchFamily="34" charset="0"/>
                        <a:ea typeface="Times New Roman" panose="02020603050405020304" pitchFamily="18" charset="0"/>
                        <a:cs typeface="Arial" panose="020B0604020202020204" pitchFamily="34" charset="0"/>
                      </a:endParaRPr>
                    </a:p>
                  </a:txBody>
                  <a:tcPr marL="0" marR="0" marT="0" marB="0">
                    <a:solidFill>
                      <a:schemeClr val="bg1">
                        <a:lumMod val="85000"/>
                      </a:schemeClr>
                    </a:solidFill>
                  </a:tcPr>
                </a:tc>
                <a:extLst>
                  <a:ext uri="{0D108BD9-81ED-4DB2-BD59-A6C34878D82A}">
                    <a16:rowId xmlns:a16="http://schemas.microsoft.com/office/drawing/2014/main" val="1124397689"/>
                  </a:ext>
                </a:extLst>
              </a:tr>
            </a:tbl>
          </a:graphicData>
        </a:graphic>
      </p:graphicFrame>
    </p:spTree>
    <p:extLst>
      <p:ext uri="{BB962C8B-B14F-4D97-AF65-F5344CB8AC3E}">
        <p14:creationId xmlns:p14="http://schemas.microsoft.com/office/powerpoint/2010/main" val="3553866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recommendations</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357739" y="1317523"/>
            <a:ext cx="8621669" cy="1355018"/>
          </a:xfrm>
        </p:spPr>
        <p:txBody>
          <a:bodyPr>
            <a:normAutofit/>
          </a:bodyPr>
          <a:lstStyle/>
          <a:p>
            <a:r>
              <a:rPr lang="en-US" dirty="0" smtClean="0"/>
              <a:t>Recommend Model 19.1a for 2023: 24% reduction in 2023 ABC compared to 2022</a:t>
            </a:r>
          </a:p>
          <a:p>
            <a:pPr lvl="1"/>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z="1400" smtClean="0"/>
              <a:pPr/>
              <a:t>61</a:t>
            </a:fld>
            <a:endParaRPr lang="en-US" sz="1400" dirty="0"/>
          </a:p>
        </p:txBody>
      </p:sp>
      <p:pic>
        <p:nvPicPr>
          <p:cNvPr id="8" name="Picture 7"/>
          <p:cNvPicPr>
            <a:picLocks noChangeAspect="1"/>
          </p:cNvPicPr>
          <p:nvPr/>
        </p:nvPicPr>
        <p:blipFill rotWithShape="1">
          <a:blip r:embed="rId3"/>
          <a:srcRect b="5473"/>
          <a:stretch/>
        </p:blipFill>
        <p:spPr>
          <a:xfrm>
            <a:off x="1207699" y="2130323"/>
            <a:ext cx="6504316" cy="4550939"/>
          </a:xfrm>
          <a:prstGeom prst="rect">
            <a:avLst/>
          </a:prstGeom>
        </p:spPr>
      </p:pic>
    </p:spTree>
    <p:extLst>
      <p:ext uri="{BB962C8B-B14F-4D97-AF65-F5344CB8AC3E}">
        <p14:creationId xmlns:p14="http://schemas.microsoft.com/office/powerpoint/2010/main" val="28037450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9179" y="604253"/>
            <a:ext cx="8224253" cy="812800"/>
          </a:xfrm>
          <a:prstGeom prst="rect">
            <a:avLst/>
          </a:prstGeom>
          <a:blipFill dpi="0" rotWithShape="1">
            <a:blip r:embed="rId2">
              <a:alphaModFix amt="50000"/>
            </a:blip>
            <a:srcRect/>
            <a:stretch>
              <a:fillRect t="-25000" b="-25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p:nvPr>
        </p:nvSpPr>
        <p:spPr/>
        <p:txBody>
          <a:bodyPr/>
          <a:lstStyle/>
          <a:p>
            <a:r>
              <a:rPr lang="en-US" dirty="0" smtClean="0"/>
              <a:t>apportionment</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idx="1"/>
          </p:nvPr>
        </p:nvSpPr>
        <p:spPr>
          <a:xfrm>
            <a:off x="411210" y="1408735"/>
            <a:ext cx="8621669" cy="831051"/>
          </a:xfrm>
        </p:spPr>
        <p:txBody>
          <a:bodyPr>
            <a:normAutofit/>
          </a:bodyPr>
          <a:lstStyle/>
          <a:p>
            <a:r>
              <a:rPr lang="en-US" dirty="0" smtClean="0"/>
              <a:t>No new data, no change to apportionment</a:t>
            </a:r>
          </a:p>
        </p:txBody>
      </p:sp>
      <p:sp>
        <p:nvSpPr>
          <p:cNvPr id="2" name="Slide Number Placeholder 1"/>
          <p:cNvSpPr>
            <a:spLocks noGrp="1"/>
          </p:cNvSpPr>
          <p:nvPr>
            <p:ph type="sldNum" sz="quarter" idx="12"/>
          </p:nvPr>
        </p:nvSpPr>
        <p:spPr/>
        <p:txBody>
          <a:bodyPr/>
          <a:lstStyle/>
          <a:p>
            <a:fld id="{D57F1E4F-1CFF-5643-939E-217C01CDF565}" type="slidenum">
              <a:rPr lang="en-US" sz="1400" smtClean="0"/>
              <a:pPr/>
              <a:t>62</a:t>
            </a:fld>
            <a:endParaRPr lang="en-US" sz="1400" dirty="0"/>
          </a:p>
        </p:txBody>
      </p:sp>
      <p:pic>
        <p:nvPicPr>
          <p:cNvPr id="5" name="Picture 4"/>
          <p:cNvPicPr>
            <a:picLocks noChangeAspect="1"/>
          </p:cNvPicPr>
          <p:nvPr/>
        </p:nvPicPr>
        <p:blipFill rotWithShape="1">
          <a:blip r:embed="rId3"/>
          <a:srcRect b="24303"/>
          <a:stretch/>
        </p:blipFill>
        <p:spPr>
          <a:xfrm>
            <a:off x="89730" y="2250772"/>
            <a:ext cx="8943149" cy="1048702"/>
          </a:xfrm>
          <a:prstGeom prst="rect">
            <a:avLst/>
          </a:prstGeom>
        </p:spPr>
      </p:pic>
      <p:grpSp>
        <p:nvGrpSpPr>
          <p:cNvPr id="8" name="Group 7"/>
          <p:cNvGrpSpPr/>
          <p:nvPr/>
        </p:nvGrpSpPr>
        <p:grpSpPr>
          <a:xfrm>
            <a:off x="1294166" y="3648973"/>
            <a:ext cx="5734475" cy="2991552"/>
            <a:chOff x="1175283" y="3476445"/>
            <a:chExt cx="5734475" cy="2991552"/>
          </a:xfrm>
          <a:effectLst>
            <a:outerShdw blurRad="63500" sx="102000" sy="102000" algn="ctr" rotWithShape="0">
              <a:prstClr val="black">
                <a:alpha val="40000"/>
              </a:prstClr>
            </a:outerShdw>
          </a:effectLst>
        </p:grpSpPr>
        <p:pic>
          <p:nvPicPr>
            <p:cNvPr id="7" name="Picture 6"/>
            <p:cNvPicPr/>
            <p:nvPr/>
          </p:nvPicPr>
          <p:blipFill rotWithShape="1">
            <a:blip r:embed="rId4">
              <a:extLst>
                <a:ext uri="{28A0092B-C50C-407E-A947-70E740481C1C}">
                  <a14:useLocalDpi xmlns:a14="http://schemas.microsoft.com/office/drawing/2010/main" val="0"/>
                </a:ext>
              </a:extLst>
            </a:blip>
            <a:srcRect t="9381" r="19332"/>
            <a:stretch/>
          </p:blipFill>
          <p:spPr bwMode="auto">
            <a:xfrm>
              <a:off x="1175283" y="3476445"/>
              <a:ext cx="5734475" cy="2991552"/>
            </a:xfrm>
            <a:prstGeom prst="rect">
              <a:avLst/>
            </a:prstGeom>
            <a:noFill/>
          </p:spPr>
        </p:pic>
        <p:pic>
          <p:nvPicPr>
            <p:cNvPr id="9" name="Picture 8"/>
            <p:cNvPicPr/>
            <p:nvPr/>
          </p:nvPicPr>
          <p:blipFill rotWithShape="1">
            <a:blip r:embed="rId4">
              <a:extLst>
                <a:ext uri="{28A0092B-C50C-407E-A947-70E740481C1C}">
                  <a14:useLocalDpi xmlns:a14="http://schemas.microsoft.com/office/drawing/2010/main" val="0"/>
                </a:ext>
              </a:extLst>
            </a:blip>
            <a:srcRect l="82731" t="34728" b="42015"/>
            <a:stretch/>
          </p:blipFill>
          <p:spPr bwMode="auto">
            <a:xfrm>
              <a:off x="5513714" y="3567657"/>
              <a:ext cx="1227602" cy="767751"/>
            </a:xfrm>
            <a:prstGeom prst="rect">
              <a:avLst/>
            </a:prstGeom>
            <a:noFill/>
          </p:spPr>
        </p:pic>
      </p:grpSp>
    </p:spTree>
    <p:extLst>
      <p:ext uri="{BB962C8B-B14F-4D97-AF65-F5344CB8AC3E}">
        <p14:creationId xmlns:p14="http://schemas.microsoft.com/office/powerpoint/2010/main" val="483935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44857" y="604252"/>
            <a:ext cx="2028575" cy="5805173"/>
          </a:xfrm>
          <a:prstGeom prst="rect">
            <a:avLst/>
          </a:prstGeom>
          <a:blipFill dpi="0" rotWithShape="1">
            <a:blip r:embed="rId2">
              <a:alphaModFix amt="50000"/>
            </a:blip>
            <a:srcRect/>
            <a:stretch>
              <a:fillRect l="-377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4FDD31A-A5E7-47E5-ABB3-4A2D4F7614A5}"/>
              </a:ext>
            </a:extLst>
          </p:cNvPr>
          <p:cNvSpPr>
            <a:spLocks noGrp="1"/>
          </p:cNvSpPr>
          <p:nvPr>
            <p:ph type="title" orient="vert"/>
          </p:nvPr>
        </p:nvSpPr>
        <p:spPr>
          <a:xfrm rot="16200000">
            <a:off x="7124510" y="124601"/>
            <a:ext cx="1069272" cy="2028575"/>
          </a:xfrm>
        </p:spPr>
        <p:txBody>
          <a:bodyPr>
            <a:normAutofit/>
          </a:bodyPr>
          <a:lstStyle/>
          <a:p>
            <a:r>
              <a:rPr lang="en-US" dirty="0" smtClean="0"/>
              <a:t>Future work</a:t>
            </a:r>
            <a:endParaRPr lang="en-US" dirty="0"/>
          </a:p>
        </p:txBody>
      </p:sp>
      <p:sp>
        <p:nvSpPr>
          <p:cNvPr id="12" name="Content Placeholder 2">
            <a:extLst>
              <a:ext uri="{FF2B5EF4-FFF2-40B4-BE49-F238E27FC236}">
                <a16:creationId xmlns:a16="http://schemas.microsoft.com/office/drawing/2014/main" id="{2620E0F9-AA6E-4737-8125-E84B25CA6788}"/>
              </a:ext>
            </a:extLst>
          </p:cNvPr>
          <p:cNvSpPr>
            <a:spLocks noGrp="1"/>
          </p:cNvSpPr>
          <p:nvPr>
            <p:ph type="body" orient="vert" idx="1"/>
          </p:nvPr>
        </p:nvSpPr>
        <p:spPr>
          <a:xfrm rot="16200000">
            <a:off x="535850" y="1158804"/>
            <a:ext cx="5922209" cy="5183073"/>
          </a:xfrm>
        </p:spPr>
        <p:txBody>
          <a:bodyPr>
            <a:normAutofit/>
          </a:bodyPr>
          <a:lstStyle/>
          <a:p>
            <a:r>
              <a:rPr lang="en-US" dirty="0" smtClean="0"/>
              <a:t>Take another look at fit to longline survey</a:t>
            </a:r>
          </a:p>
          <a:p>
            <a:r>
              <a:rPr lang="en-US" dirty="0" smtClean="0"/>
              <a:t>Pick up and investigate environmental link to growth again</a:t>
            </a:r>
          </a:p>
          <a:p>
            <a:r>
              <a:rPr lang="en-US" dirty="0" smtClean="0"/>
              <a:t>Possibly look at 2 index REMA model for apportionment</a:t>
            </a:r>
          </a:p>
          <a:p>
            <a:r>
              <a:rPr lang="en-US" dirty="0" smtClean="0"/>
              <a:t>Start having real conversations about how we use recruitment in projections and reference points</a:t>
            </a:r>
            <a:endParaRPr lang="en-US" dirty="0"/>
          </a:p>
        </p:txBody>
      </p:sp>
    </p:spTree>
    <p:extLst>
      <p:ext uri="{BB962C8B-B14F-4D97-AF65-F5344CB8AC3E}">
        <p14:creationId xmlns:p14="http://schemas.microsoft.com/office/powerpoint/2010/main" val="39265170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96827" y="386277"/>
            <a:ext cx="4151667" cy="276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DD97CC5C-F7DD-4A71-9EF6-3848156372FE}"/>
              </a:ext>
            </a:extLst>
          </p:cNvPr>
          <p:cNvSpPr>
            <a:spLocks noGrp="1"/>
          </p:cNvSpPr>
          <p:nvPr>
            <p:ph type="ctrTitle"/>
          </p:nvPr>
        </p:nvSpPr>
        <p:spPr>
          <a:xfrm>
            <a:off x="581192" y="685210"/>
            <a:ext cx="7989752" cy="1504844"/>
          </a:xfrm>
        </p:spPr>
        <p:txBody>
          <a:bodyPr/>
          <a:lstStyle/>
          <a:p>
            <a:r>
              <a:rPr lang="en-US" dirty="0" smtClean="0"/>
              <a:t>Questions?</a:t>
            </a:r>
            <a:endParaRPr lang="en-US" dirty="0"/>
          </a:p>
        </p:txBody>
      </p:sp>
      <p:sp>
        <p:nvSpPr>
          <p:cNvPr id="5" name="Rectangle 4"/>
          <p:cNvSpPr/>
          <p:nvPr/>
        </p:nvSpPr>
        <p:spPr>
          <a:xfrm>
            <a:off x="581192" y="3085765"/>
            <a:ext cx="8231271" cy="3298993"/>
          </a:xfrm>
          <a:prstGeom prst="rect">
            <a:avLst/>
          </a:prstGeom>
          <a:blipFill dpi="0" rotWithShape="1">
            <a:blip r:embed="rId3">
              <a:alphaModFix amt="50000"/>
            </a:blip>
            <a:srcRect/>
            <a:stretch>
              <a:fillRect t="-10000" b="-1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6730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a:t>
            </a:r>
            <a:r>
              <a:rPr lang="en-US" i="1" dirty="0"/>
              <a:t>Based on recent tagging and genetic studies, the SSC encourages further exploration of fish movement as a potential major cause of population changes. Movement should be considered in concert with high natural mortality events for future models, and specifically consideration should be given to an Alaska-wide stock or GOA/EBS model.”</a:t>
            </a:r>
            <a:r>
              <a:rPr lang="en-US" dirty="0"/>
              <a:t> (SSC,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7</a:t>
            </a:fld>
            <a:endParaRPr lang="en-US" sz="1400" dirty="0"/>
          </a:p>
        </p:txBody>
      </p:sp>
    </p:spTree>
    <p:extLst>
      <p:ext uri="{BB962C8B-B14F-4D97-AF65-F5344CB8AC3E}">
        <p14:creationId xmlns:p14="http://schemas.microsoft.com/office/powerpoint/2010/main" val="12587398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Specific </a:t>
            </a:r>
            <a:r>
              <a:rPr lang="en-US" i="1" dirty="0"/>
              <a:t>additional recommendations include:</a:t>
            </a:r>
            <a:endParaRPr lang="en-US" dirty="0"/>
          </a:p>
          <a:p>
            <a:pPr lvl="1"/>
            <a:r>
              <a:rPr lang="en-US" i="1" dirty="0"/>
              <a:t>The SSC reiterates their encouragement for the authors to consider whether information from the IPHC setline survey and NMFS longline survey, alongside the NMFS bottom trawl survey, may provide a superior basis for apportionment recommendations, perhaps through the use of an integrated spatiotemporal model or a multi-survey random effects model.</a:t>
            </a:r>
            <a:endParaRPr lang="en-US" dirty="0"/>
          </a:p>
          <a:p>
            <a:pPr lvl="1"/>
            <a:r>
              <a:rPr lang="en-US" i="1" dirty="0"/>
              <a:t>Along with analyses addressing other previous recommendations, the SSC looks forward to an investigation of large residuals in the fit to pot fishery data and for smaller fish in the fit to bottom trawl survey data.</a:t>
            </a:r>
            <a:endParaRPr lang="en-US" dirty="0"/>
          </a:p>
          <a:p>
            <a:pPr lvl="1"/>
            <a:r>
              <a:rPr lang="en-US" i="1" dirty="0"/>
              <a:t>The SSC suggests including information on changes in fishing practices that may explain the increase in the mean length of cod caught in pot fisheries (Figure 2.14). </a:t>
            </a:r>
            <a:endParaRPr lang="en-US" dirty="0"/>
          </a:p>
          <a:p>
            <a:pPr lvl="1"/>
            <a:r>
              <a:rPr lang="en-US" i="1" dirty="0"/>
              <a:t>The SSC requests the authors provide the mean catchability used in the calculation of the temperature-adjusted and time-varying </a:t>
            </a:r>
            <a:r>
              <a:rPr lang="en-US" i="1" dirty="0" smtClean="0"/>
              <a:t>q</a:t>
            </a:r>
            <a:r>
              <a:rPr lang="en-US" dirty="0"/>
              <a:t> </a:t>
            </a:r>
            <a:r>
              <a:rPr lang="en-US" dirty="0" smtClean="0"/>
              <a:t>(SSC</a:t>
            </a:r>
            <a:r>
              <a:rPr lang="en-US" dirty="0"/>
              <a:t>, Dec 2022)</a:t>
            </a:r>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8</a:t>
            </a:fld>
            <a:endParaRPr lang="en-US" sz="1400" dirty="0"/>
          </a:p>
        </p:txBody>
      </p:sp>
    </p:spTree>
    <p:extLst>
      <p:ext uri="{BB962C8B-B14F-4D97-AF65-F5344CB8AC3E}">
        <p14:creationId xmlns:p14="http://schemas.microsoft.com/office/powerpoint/2010/main" val="87499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9874" y="609600"/>
            <a:ext cx="8229600" cy="818147"/>
          </a:xfrm>
          <a:prstGeom prst="rect">
            <a:avLst/>
          </a:prstGeom>
          <a:blipFill dpi="0" rotWithShape="0">
            <a:blip r:embed="rId2">
              <a:alphaModFix amt="50000"/>
            </a:blip>
            <a:srcRect/>
            <a:stretch>
              <a:fillRect t="-37000" b="-250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B41778-E768-4C39-915B-3C682166EFCF}"/>
              </a:ext>
            </a:extLst>
          </p:cNvPr>
          <p:cNvSpPr>
            <a:spLocks noGrp="1"/>
          </p:cNvSpPr>
          <p:nvPr>
            <p:ph type="title"/>
          </p:nvPr>
        </p:nvSpPr>
        <p:spPr/>
        <p:txBody>
          <a:bodyPr/>
          <a:lstStyle/>
          <a:p>
            <a:r>
              <a:rPr lang="en-US" dirty="0" err="1" smtClean="0"/>
              <a:t>Ssc</a:t>
            </a:r>
            <a:r>
              <a:rPr lang="en-US" dirty="0" smtClean="0"/>
              <a:t>/plan team </a:t>
            </a:r>
            <a:r>
              <a:rPr lang="en-US" dirty="0"/>
              <a:t>comments: specific</a:t>
            </a:r>
          </a:p>
        </p:txBody>
      </p:sp>
      <p:sp>
        <p:nvSpPr>
          <p:cNvPr id="3" name="Content Placeholder 2">
            <a:extLst>
              <a:ext uri="{FF2B5EF4-FFF2-40B4-BE49-F238E27FC236}">
                <a16:creationId xmlns:a16="http://schemas.microsoft.com/office/drawing/2014/main" id="{2620E0F9-AA6E-4737-8125-E84B25CA6788}"/>
              </a:ext>
            </a:extLst>
          </p:cNvPr>
          <p:cNvSpPr>
            <a:spLocks noGrp="1"/>
          </p:cNvSpPr>
          <p:nvPr>
            <p:ph idx="1"/>
          </p:nvPr>
        </p:nvSpPr>
        <p:spPr/>
        <p:txBody>
          <a:bodyPr>
            <a:normAutofit/>
          </a:bodyPr>
          <a:lstStyle/>
          <a:p>
            <a:r>
              <a:rPr lang="en-US" i="1" dirty="0" smtClean="0"/>
              <a:t>The </a:t>
            </a:r>
            <a:r>
              <a:rPr lang="en-US" i="1" dirty="0"/>
              <a:t>Team recommended adding confidence intervals on the mean lengths by depth strata. Additionally, the Team recommended that the authors compare total fishing effort or catch (in addition to total sample size) to be sure that the observer coverage is capturing effort appropriately.</a:t>
            </a:r>
            <a:r>
              <a:rPr lang="en-US" dirty="0"/>
              <a:t> (Plan Team, Nov 2022</a:t>
            </a:r>
            <a:r>
              <a:rPr lang="en-US" dirty="0" smtClean="0"/>
              <a:t>)</a:t>
            </a:r>
          </a:p>
          <a:p>
            <a:r>
              <a:rPr lang="en-US" i="1" dirty="0"/>
              <a:t>“The Team recommended examining the updated MCMC tools (e.g., </a:t>
            </a:r>
            <a:r>
              <a:rPr lang="en-US" i="1" dirty="0" err="1"/>
              <a:t>adnuts</a:t>
            </a:r>
            <a:r>
              <a:rPr lang="en-US" i="1" dirty="0"/>
              <a:t>) and diagnostics.”</a:t>
            </a:r>
            <a:r>
              <a:rPr lang="en-US" dirty="0"/>
              <a:t> (Plan Team, Nov 2022)</a:t>
            </a:r>
          </a:p>
          <a:p>
            <a:r>
              <a:rPr lang="en-US" i="1" dirty="0"/>
              <a:t> “Relative to the time-varying longline survey catchability being linked to an environmental covariate, the Team recommended that it be re-examined against a fixed value for comparison.”</a:t>
            </a:r>
            <a:r>
              <a:rPr lang="en-US" dirty="0"/>
              <a:t> (Plan Team, Nov 2022</a:t>
            </a:r>
            <a:r>
              <a:rPr lang="en-US" dirty="0" smtClean="0"/>
              <a:t>)</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z="1400" smtClean="0"/>
              <a:pPr/>
              <a:t>9</a:t>
            </a:fld>
            <a:endParaRPr lang="en-US" sz="1400" dirty="0"/>
          </a:p>
        </p:txBody>
      </p:sp>
    </p:spTree>
    <p:extLst>
      <p:ext uri="{BB962C8B-B14F-4D97-AF65-F5344CB8AC3E}">
        <p14:creationId xmlns:p14="http://schemas.microsoft.com/office/powerpoint/2010/main" val="2054141164"/>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15733</TotalTime>
  <Words>2334</Words>
  <Application>Microsoft Office PowerPoint</Application>
  <PresentationFormat>On-screen Show (4:3)</PresentationFormat>
  <Paragraphs>347</Paragraphs>
  <Slides>64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Gill Sans</vt:lpstr>
      <vt:lpstr>Gill Sans MT</vt:lpstr>
      <vt:lpstr>Times New Roman</vt:lpstr>
      <vt:lpstr>Wingdings 2</vt:lpstr>
      <vt:lpstr>Dividend</vt:lpstr>
      <vt:lpstr>Goa pacific cod</vt:lpstr>
      <vt:lpstr>Stock &amp; presentation overview</vt:lpstr>
      <vt:lpstr>Ssc/plan team comments: General</vt:lpstr>
      <vt:lpstr>Ssc/plan team comments: specific</vt:lpstr>
      <vt:lpstr>Ssc/plan team comments: specific</vt:lpstr>
      <vt:lpstr>Ssc/plan team comments: specific</vt:lpstr>
      <vt:lpstr>Ssc/plan team comments: specific</vt:lpstr>
      <vt:lpstr>Ssc/plan team comments: specific</vt:lpstr>
      <vt:lpstr>Ssc/plan team comments: specific</vt:lpstr>
      <vt:lpstr>Changes from 2022 assessment</vt:lpstr>
      <vt:lpstr>Changes from 2022 assessment</vt:lpstr>
      <vt:lpstr>Changes from 2022 assessment</vt:lpstr>
      <vt:lpstr>Assessment evaluation Outline</vt:lpstr>
      <vt:lpstr>Data overview</vt:lpstr>
      <vt:lpstr>Data - Catch</vt:lpstr>
      <vt:lpstr>Data – Catch distribution</vt:lpstr>
      <vt:lpstr>Data – catch comps</vt:lpstr>
      <vt:lpstr>Data – catch comps</vt:lpstr>
      <vt:lpstr>Data – catch comps</vt:lpstr>
      <vt:lpstr>Data – catch comps</vt:lpstr>
      <vt:lpstr>Data – unintentional catch</vt:lpstr>
      <vt:lpstr>Surveys – fitted</vt:lpstr>
      <vt:lpstr>Surveys – Fitted </vt:lpstr>
      <vt:lpstr>Surveys – Env data</vt:lpstr>
      <vt:lpstr>Surveys – Env data</vt:lpstr>
      <vt:lpstr>Surveys – monitored</vt:lpstr>
      <vt:lpstr>Surveys – monitored</vt:lpstr>
      <vt:lpstr>Surveys – monitored</vt:lpstr>
      <vt:lpstr>Growth – weight @ length</vt:lpstr>
      <vt:lpstr>Data – summary</vt:lpstr>
      <vt:lpstr>results</vt:lpstr>
      <vt:lpstr>Results: data fits</vt:lpstr>
      <vt:lpstr>PowerPoint Presentation</vt:lpstr>
      <vt:lpstr>Results: data 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parameter estimates</vt:lpstr>
      <vt:lpstr>Results: parameter estimates</vt:lpstr>
      <vt:lpstr>Results: time series</vt:lpstr>
      <vt:lpstr>Results: retrospectives</vt:lpstr>
      <vt:lpstr>PowerPoint Presentation</vt:lpstr>
      <vt:lpstr>Results - summary</vt:lpstr>
      <vt:lpstr>Stock status</vt:lpstr>
      <vt:lpstr>Risk table</vt:lpstr>
      <vt:lpstr>Risk table</vt:lpstr>
      <vt:lpstr>Risk table</vt:lpstr>
      <vt:lpstr>recommendations</vt:lpstr>
      <vt:lpstr>apportionment</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LaBelle</dc:creator>
  <cp:lastModifiedBy>Pete.Hulson</cp:lastModifiedBy>
  <cp:revision>135</cp:revision>
  <dcterms:created xsi:type="dcterms:W3CDTF">2020-09-17T00:42:38Z</dcterms:created>
  <dcterms:modified xsi:type="dcterms:W3CDTF">2023-11-09T17:45:52Z</dcterms:modified>
</cp:coreProperties>
</file>